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1"/>
  </p:notesMasterIdLst>
  <p:sldIdLst>
    <p:sldId id="256" r:id="rId4"/>
    <p:sldId id="257" r:id="rId5"/>
    <p:sldId id="260" r:id="rId6"/>
    <p:sldId id="312" r:id="rId7"/>
    <p:sldId id="314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309" r:id="rId26"/>
    <p:sldId id="286" r:id="rId27"/>
    <p:sldId id="288" r:id="rId28"/>
    <p:sldId id="300" r:id="rId29"/>
    <p:sldId id="30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Click to edit the notes format</a:t>
            </a:r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&lt;header&gt;</a:t>
            </a:r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pt-BR"/>
              <a:t>&lt;date/time&gt;</a:t>
            </a:r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pt-BR"/>
              <a:t>&lt;footer&gt;</a:t>
            </a:r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EC8FA04A-8449-40CD-A561-893B5A542C5B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875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4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30342A9-20F7-471A-A3AB-9A7F2D48511C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9312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Pernambuco é o sétimo estado mais populoso do Brasil, com 8.796.032 habitantes, o que corresponde a aproximadamente 4,6% da população brasileira, distribuídos em 185 municípios. Cerca de 80,2% dos habitantes do estado moram em zonas urbanas.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50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A224876-9E09-44D2-8CFC-3EA2E10F8D93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16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1D6A-A7E8-46D1-B639-96A33EB5DF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89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1D6A-A7E8-46D1-B639-96A33EB5DF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72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C8FA04A-8449-40CD-A561-893B5A542C5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08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880" y="3681360"/>
            <a:ext cx="2376720" cy="18964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560" y="3681360"/>
            <a:ext cx="2376720" cy="189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2" name="Picture 71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880" y="3681360"/>
            <a:ext cx="2376720" cy="1896480"/>
          </a:xfrm>
          <a:prstGeom prst="rect">
            <a:avLst/>
          </a:prstGeom>
          <a:ln>
            <a:noFill/>
          </a:ln>
        </p:spPr>
      </p:pic>
      <p:pic>
        <p:nvPicPr>
          <p:cNvPr id="73" name="Picture 72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560" y="3681360"/>
            <a:ext cx="2376720" cy="189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09" name="Picture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880" y="3681360"/>
            <a:ext cx="2376720" cy="1896480"/>
          </a:xfrm>
          <a:prstGeom prst="rect">
            <a:avLst/>
          </a:prstGeom>
          <a:ln>
            <a:noFill/>
          </a:ln>
        </p:spPr>
      </p:pic>
      <p:pic>
        <p:nvPicPr>
          <p:cNvPr id="110" name="Picture 109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560" y="3681360"/>
            <a:ext cx="2376720" cy="189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66"/>
          <p:cNvPicPr/>
          <p:nvPr/>
        </p:nvPicPr>
        <p:blipFill>
          <a:blip r:embed="rId14"/>
          <a:stretch>
            <a:fillRect/>
          </a:stretch>
        </p:blipFill>
        <p:spPr>
          <a:xfrm>
            <a:off x="720" y="1080"/>
            <a:ext cx="9141480" cy="68598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240" cy="113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66"/>
          <p:cNvPicPr/>
          <p:nvPr/>
        </p:nvPicPr>
        <p:blipFill>
          <a:blip r:embed="rId14"/>
          <a:stretch>
            <a:fillRect/>
          </a:stretch>
        </p:blipFill>
        <p:spPr>
          <a:xfrm>
            <a:off x="720" y="1080"/>
            <a:ext cx="9141480" cy="685980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466"/>
          <p:cNvPicPr/>
          <p:nvPr/>
        </p:nvPicPr>
        <p:blipFill>
          <a:blip r:embed="rId14"/>
          <a:stretch>
            <a:fillRect/>
          </a:stretch>
        </p:blipFill>
        <p:spPr>
          <a:xfrm>
            <a:off x="720" y="1080"/>
            <a:ext cx="9141480" cy="6859800"/>
          </a:xfrm>
          <a:prstGeom prst="rect">
            <a:avLst/>
          </a:prstGeom>
          <a:ln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240" cy="113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2120" y="890280"/>
            <a:ext cx="7725240" cy="489996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275400" y="0"/>
            <a:ext cx="8791920" cy="222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000" dirty="0">
                <a:solidFill>
                  <a:srgbClr val="000000"/>
                </a:solidFill>
                <a:latin typeface="Mistral"/>
                <a:ea typeface="DejaVu Sans"/>
              </a:rPr>
              <a:t>   </a:t>
            </a:r>
            <a:r>
              <a:rPr lang="pt-BR" sz="3500" dirty="0">
                <a:solidFill>
                  <a:srgbClr val="000000"/>
                </a:solidFill>
                <a:latin typeface="Arial"/>
                <a:ea typeface="DejaVu Sans"/>
              </a:rPr>
              <a:t>Port 355 (Brazilian Civilization)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3500" dirty="0">
                <a:solidFill>
                  <a:srgbClr val="000000"/>
                </a:solidFill>
                <a:latin typeface="Arial"/>
                <a:ea typeface="DejaVu Sans"/>
              </a:rPr>
              <a:t>   Trabalho em Grupo Sobre Regiões: 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3500" dirty="0">
                <a:solidFill>
                  <a:srgbClr val="000000"/>
                </a:solidFill>
                <a:latin typeface="Arial"/>
                <a:ea typeface="DejaVu Sans"/>
              </a:rPr>
              <a:t>                          </a:t>
            </a:r>
            <a:r>
              <a:rPr lang="pt-BR" sz="4500" dirty="0">
                <a:solidFill>
                  <a:srgbClr val="000000"/>
                </a:solidFill>
                <a:latin typeface="Arial"/>
                <a:ea typeface="DejaVu Sans"/>
              </a:rPr>
              <a:t>Nordeste </a:t>
            </a:r>
            <a:endParaRPr dirty="0"/>
          </a:p>
        </p:txBody>
      </p:sp>
      <p:sp>
        <p:nvSpPr>
          <p:cNvPr id="118" name="CustomShape 2"/>
          <p:cNvSpPr/>
          <p:nvPr/>
        </p:nvSpPr>
        <p:spPr>
          <a:xfrm>
            <a:off x="609480" y="5562720"/>
            <a:ext cx="8182440" cy="118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u="sng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lang="pt-BR" b="1" u="sng">
                <a:solidFill>
                  <a:srgbClr val="000000"/>
                </a:solidFill>
                <a:latin typeface="Arial"/>
                <a:ea typeface="DejaVu Sans"/>
              </a:rPr>
              <a:t>ntegrantes: </a:t>
            </a:r>
            <a:r>
              <a:rPr lang="pt-BR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        David Jarvis               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  <a:ea typeface="DejaVu Sans"/>
              </a:rPr>
              <a:t>Raquel Lopez                    Mark Perry                           Alciete Harless            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  <a:ea typeface="DejaVu Sans"/>
              </a:rPr>
              <a:t>Elise Nelson                      McKade Clements               Sonia Homolka            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  <a:ea typeface="DejaVu Sans"/>
              </a:rPr>
              <a:t>Justin Miller                       Adam Staples                       Dallin Morris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400" dirty="0" smtClean="0">
                <a:solidFill>
                  <a:srgbClr val="000000"/>
                </a:solidFill>
                <a:latin typeface="Arial"/>
                <a:ea typeface="DejaVu Sans"/>
              </a:rPr>
              <a:t>Atividades Pol</a:t>
            </a:r>
            <a:r>
              <a:rPr lang="pt-BR" sz="4400" dirty="0">
                <a:solidFill>
                  <a:srgbClr val="000000"/>
                </a:solidFill>
                <a:latin typeface="Arial"/>
                <a:ea typeface="DejaVu Sans"/>
              </a:rPr>
              <a:t>í</a:t>
            </a:r>
            <a:r>
              <a:rPr lang="pt-BR" sz="4400" dirty="0" smtClean="0">
                <a:solidFill>
                  <a:srgbClr val="000000"/>
                </a:solidFill>
                <a:latin typeface="Arial"/>
                <a:ea typeface="DejaVu Sans"/>
              </a:rPr>
              <a:t>ticas</a:t>
            </a:r>
            <a:endParaRPr dirty="0"/>
          </a:p>
        </p:txBody>
      </p:sp>
      <p:sp>
        <p:nvSpPr>
          <p:cNvPr id="16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>
                <a:solidFill>
                  <a:srgbClr val="000000"/>
                </a:solidFill>
                <a:latin typeface="Arial"/>
                <a:ea typeface="DejaVu Sans"/>
              </a:rPr>
              <a:t>O salário de $7,000 no governo.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>
                <a:solidFill>
                  <a:srgbClr val="000000"/>
                </a:solidFill>
                <a:latin typeface="Arial"/>
                <a:ea typeface="DejaVu Sans"/>
              </a:rPr>
              <a:t>No Maranhão por dia são $4 reais.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>
                <a:solidFill>
                  <a:srgbClr val="000000"/>
                </a:solidFill>
                <a:latin typeface="Arial"/>
                <a:ea typeface="DejaVu Sans"/>
              </a:rPr>
              <a:t>Tem corrupção como todo o Brasil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4800">
                <a:solidFill>
                  <a:srgbClr val="000000"/>
                </a:solidFill>
                <a:latin typeface="Arial"/>
                <a:ea typeface="DejaVu Sans"/>
              </a:rPr>
              <a:t>                     </a:t>
            </a:r>
            <a:endParaRPr/>
          </a:p>
          <a:p>
            <a:pPr>
              <a:lnSpc>
                <a:spcPct val="100000"/>
              </a:lnSpc>
            </a:pPr>
            <a:r>
              <a:rPr lang="pt-BR" sz="4800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Vs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6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3480" y="4002480"/>
            <a:ext cx="3748680" cy="2009160"/>
          </a:xfrm>
          <a:prstGeom prst="rect">
            <a:avLst/>
          </a:prstGeom>
          <a:ln>
            <a:noFill/>
          </a:ln>
        </p:spPr>
      </p:pic>
      <p:pic>
        <p:nvPicPr>
          <p:cNvPr id="16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257800" y="3733920"/>
            <a:ext cx="2819160" cy="2379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Arial"/>
                <a:ea typeface="DejaVu Sans"/>
              </a:rPr>
              <a:t>Atividades Sociais</a:t>
            </a:r>
            <a:endParaRPr/>
          </a:p>
        </p:txBody>
      </p:sp>
      <p:sp>
        <p:nvSpPr>
          <p:cNvPr id="169" name="CustomShape 2"/>
          <p:cNvSpPr/>
          <p:nvPr/>
        </p:nvSpPr>
        <p:spPr>
          <a:xfrm>
            <a:off x="228600" y="2133720"/>
            <a:ext cx="7886160" cy="435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dirty="0">
                <a:solidFill>
                  <a:srgbClr val="000000"/>
                </a:solidFill>
                <a:latin typeface="Arial"/>
                <a:ea typeface="DejaVu Sans"/>
              </a:rPr>
              <a:t>Uma região pobre, mas alegre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1" dirty="0">
                <a:solidFill>
                  <a:srgbClr val="000000"/>
                </a:solidFill>
                <a:latin typeface="Arial"/>
                <a:ea typeface="DejaVu Sans"/>
              </a:rPr>
              <a:t>Música e dança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t-BR" sz="2000" dirty="0">
                <a:solidFill>
                  <a:srgbClr val="000000"/>
                </a:solidFill>
                <a:latin typeface="Arial"/>
                <a:ea typeface="DejaVu Sans"/>
              </a:rPr>
              <a:t>Forró e Frevo são estilos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DejaVu Sans"/>
              </a:rPr>
              <a:t>populares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000" b="1" dirty="0">
                <a:solidFill>
                  <a:srgbClr val="000000"/>
                </a:solidFill>
                <a:latin typeface="Arial"/>
                <a:ea typeface="DejaVu Sans"/>
              </a:rPr>
              <a:t>As Praias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t-BR" sz="2000" dirty="0">
                <a:solidFill>
                  <a:srgbClr val="000000"/>
                </a:solidFill>
                <a:latin typeface="Arial"/>
                <a:ea typeface="DejaVu Sans"/>
              </a:rPr>
              <a:t>O Nordeste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DejaVu Sans"/>
              </a:rPr>
              <a:t>tem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DejaVu Sans"/>
              </a:rPr>
              <a:t>praias lindas, bem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DejaVu Sans"/>
              </a:rPr>
              <a:t>cuidadas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DejaVu Sans"/>
              </a:rPr>
              <a:t>por causa da atração turística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400" b="1" dirty="0">
                <a:solidFill>
                  <a:srgbClr val="000000"/>
                </a:solidFill>
                <a:latin typeface="Arial"/>
                <a:ea typeface="DejaVu Sans"/>
              </a:rPr>
              <a:t>Esportes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t-BR" sz="2000" dirty="0">
                <a:solidFill>
                  <a:srgbClr val="000000"/>
                </a:solidFill>
                <a:latin typeface="Arial"/>
                <a:ea typeface="DejaVu Sans"/>
              </a:rPr>
              <a:t>Futebol 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t-BR" sz="2000" dirty="0" smtClean="0">
                <a:solidFill>
                  <a:srgbClr val="000000"/>
                </a:solidFill>
                <a:latin typeface="Arial"/>
                <a:ea typeface="DejaVu Sans"/>
              </a:rPr>
              <a:t>Voleibol</a:t>
            </a:r>
          </a:p>
          <a:p>
            <a:pPr>
              <a:buFont typeface="Arial"/>
              <a:buChar char="•"/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DejaVu Sans"/>
              </a:rPr>
              <a:t>Religião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</a:rPr>
              <a:t>Centros de amizade, proteção, alegria e união</a:t>
            </a:r>
            <a:endParaRPr lang="pt-BR"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b="1" dirty="0">
                <a:solidFill>
                  <a:srgbClr val="000000"/>
                </a:solidFill>
              </a:rPr>
              <a:t>Mídia social</a:t>
            </a:r>
            <a:endParaRPr lang="pt-BR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</a:rPr>
              <a:t>Sempre tem uma LAN House por perto.</a:t>
            </a:r>
            <a:endParaRPr lang="pt-BR" dirty="0"/>
          </a:p>
          <a:p>
            <a:pPr lvl="1">
              <a:buFont typeface="Arial"/>
              <a:buChar char="•"/>
            </a:pPr>
            <a:endParaRPr lang="pt-BR" sz="2400" b="1" dirty="0" smtClean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7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95880" y="228600"/>
            <a:ext cx="2968560" cy="3366720"/>
          </a:xfrm>
          <a:prstGeom prst="rect">
            <a:avLst/>
          </a:prstGeom>
          <a:ln>
            <a:noFill/>
          </a:ln>
        </p:spPr>
      </p:pic>
      <p:pic>
        <p:nvPicPr>
          <p:cNvPr id="171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192673" y="5410200"/>
            <a:ext cx="1951327" cy="1447800"/>
          </a:xfrm>
          <a:prstGeom prst="rect">
            <a:avLst/>
          </a:prstGeom>
          <a:ln>
            <a:noFill/>
          </a:ln>
        </p:spPr>
      </p:pic>
      <p:pic>
        <p:nvPicPr>
          <p:cNvPr id="7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2551140" y="3718289"/>
            <a:ext cx="3241080" cy="1495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905120" y="228600"/>
            <a:ext cx="6247800" cy="132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Arial"/>
                <a:ea typeface="DejaVu Sans"/>
              </a:rPr>
              <a:t>Atividades Econômicas</a:t>
            </a:r>
            <a:endParaRPr/>
          </a:p>
        </p:txBody>
      </p:sp>
      <p:sp>
        <p:nvSpPr>
          <p:cNvPr id="177" name="CustomShape 2"/>
          <p:cNvSpPr/>
          <p:nvPr/>
        </p:nvSpPr>
        <p:spPr>
          <a:xfrm>
            <a:off x="-12600" y="914400"/>
            <a:ext cx="5805720" cy="495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400" b="1">
                <a:solidFill>
                  <a:srgbClr val="000000"/>
                </a:solidFill>
                <a:latin typeface="Arial"/>
                <a:ea typeface="DejaVu Sans"/>
              </a:rPr>
              <a:t>    Uma economia diversificada</a:t>
            </a:r>
            <a:endParaRPr/>
          </a:p>
          <a:p>
            <a:pPr>
              <a:lnSpc>
                <a:spcPct val="150000"/>
              </a:lnSpc>
            </a:pPr>
            <a:endParaRPr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pt-BR" sz="2000" b="1">
                <a:solidFill>
                  <a:srgbClr val="000000"/>
                </a:solidFill>
                <a:latin typeface="Arial"/>
                <a:ea typeface="DejaVu Sans"/>
              </a:rPr>
              <a:t>Meio Norte</a:t>
            </a:r>
            <a:r>
              <a:rPr lang="pt-BR" sz="2000">
                <a:solidFill>
                  <a:srgbClr val="000000"/>
                </a:solidFill>
                <a:latin typeface="Arial"/>
                <a:ea typeface="DejaVu Sans"/>
              </a:rPr>
              <a:t>: Maranhão e Piauí</a:t>
            </a:r>
            <a:endParaRPr/>
          </a:p>
          <a:p>
            <a:pPr lvl="2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Arial"/>
                <a:ea typeface="DejaVu Sans"/>
              </a:rPr>
              <a:t>Produção de algodão, cana-de-açúcar, arroz</a:t>
            </a:r>
            <a:endParaRPr/>
          </a:p>
          <a:p>
            <a:pPr lvl="2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Arial"/>
                <a:ea typeface="DejaVu Sans"/>
              </a:rPr>
              <a:t>Mineração da Serra dos Carajás para exportação</a:t>
            </a:r>
            <a:endParaRPr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pt-BR" sz="2000" b="1">
                <a:solidFill>
                  <a:srgbClr val="000000"/>
                </a:solidFill>
                <a:latin typeface="Arial"/>
                <a:ea typeface="DejaVu Sans"/>
              </a:rPr>
              <a:t>Sertão Nordestino</a:t>
            </a:r>
            <a:r>
              <a:rPr lang="pt-BR" sz="2000">
                <a:solidFill>
                  <a:srgbClr val="000000"/>
                </a:solidFill>
                <a:latin typeface="Arial"/>
                <a:ea typeface="DejaVu Sans"/>
              </a:rPr>
              <a:t>: Ceará, Bahia, Sergipe, Pernambuco, Paraíba, Alagoas, Piauí, e Rio Grande do Norte</a:t>
            </a:r>
            <a:endParaRPr/>
          </a:p>
          <a:p>
            <a:pPr lvl="2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Arial"/>
                <a:ea typeface="DejaVu Sans"/>
              </a:rPr>
              <a:t>Pecuária extensiva: gado</a:t>
            </a:r>
            <a:endParaRPr/>
          </a:p>
          <a:p>
            <a:pPr lvl="2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Arial"/>
                <a:ea typeface="DejaVu Sans"/>
              </a:rPr>
              <a:t>Produção de uma grande variedade de frutos como caju, uvas finas, manga, melão, e acerola</a:t>
            </a:r>
            <a:endParaRPr/>
          </a:p>
        </p:txBody>
      </p:sp>
      <p:pic>
        <p:nvPicPr>
          <p:cNvPr id="17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688000" y="1512000"/>
            <a:ext cx="3130200" cy="315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676520" y="76320"/>
            <a:ext cx="5771520" cy="1158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Arial"/>
                <a:ea typeface="DejaVu Sans"/>
              </a:rPr>
              <a:t>Atividades Econômicas</a:t>
            </a:r>
            <a:endParaRPr/>
          </a:p>
        </p:txBody>
      </p:sp>
      <p:sp>
        <p:nvSpPr>
          <p:cNvPr id="180" name="CustomShape 2"/>
          <p:cNvSpPr/>
          <p:nvPr/>
        </p:nvSpPr>
        <p:spPr>
          <a:xfrm>
            <a:off x="-304920" y="1066680"/>
            <a:ext cx="5923800" cy="435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pt-BR" sz="2400" b="1">
                <a:solidFill>
                  <a:srgbClr val="000000"/>
                </a:solidFill>
                <a:latin typeface="Arial"/>
                <a:ea typeface="DejaVu Sans"/>
              </a:rPr>
              <a:t>Agreste: </a:t>
            </a:r>
            <a:r>
              <a:rPr lang="pt-BR" sz="2400">
                <a:solidFill>
                  <a:srgbClr val="000000"/>
                </a:solidFill>
                <a:latin typeface="Arial"/>
                <a:ea typeface="DejaVu Sans"/>
              </a:rPr>
              <a:t>Bahia, Sergipe, Alagoas, Paraíba, Rio Grande do Norte</a:t>
            </a:r>
            <a:endParaRPr/>
          </a:p>
          <a:p>
            <a:pPr lvl="2">
              <a:lnSpc>
                <a:spcPct val="15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Arial"/>
                <a:ea typeface="DejaVu Sans"/>
              </a:rPr>
              <a:t>Principal atividade é o turismo</a:t>
            </a:r>
            <a:endParaRPr/>
          </a:p>
          <a:p>
            <a:pPr lvl="2">
              <a:lnSpc>
                <a:spcPct val="15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Arial"/>
                <a:ea typeface="DejaVu Sans"/>
              </a:rPr>
              <a:t>Produção de tabaco </a:t>
            </a:r>
            <a:endParaRPr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pt-BR" sz="2400" b="1">
                <a:solidFill>
                  <a:srgbClr val="000000"/>
                </a:solidFill>
                <a:latin typeface="Arial"/>
                <a:ea typeface="DejaVu Sans"/>
              </a:rPr>
              <a:t>Zona da Mata: </a:t>
            </a:r>
            <a:r>
              <a:rPr lang="pt-BR" sz="2400">
                <a:solidFill>
                  <a:srgbClr val="000000"/>
                </a:solidFill>
                <a:latin typeface="Arial"/>
                <a:ea typeface="DejaVu Sans"/>
              </a:rPr>
              <a:t> Região litorânea</a:t>
            </a:r>
            <a:endParaRPr/>
          </a:p>
          <a:p>
            <a:pPr lvl="2">
              <a:lnSpc>
                <a:spcPct val="15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Arial"/>
                <a:ea typeface="DejaVu Sans"/>
              </a:rPr>
              <a:t>Mais desenvolvida da região</a:t>
            </a:r>
            <a:endParaRPr/>
          </a:p>
          <a:p>
            <a:pPr lvl="2">
              <a:lnSpc>
                <a:spcPct val="15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Arial"/>
                <a:ea typeface="DejaVu Sans"/>
              </a:rPr>
              <a:t>Turismo</a:t>
            </a:r>
            <a:endParaRPr/>
          </a:p>
          <a:p>
            <a:pPr lvl="2">
              <a:lnSpc>
                <a:spcPct val="15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Arial"/>
                <a:ea typeface="DejaVu Sans"/>
              </a:rPr>
              <a:t>Produção de açúcar, petróleo e cacau</a:t>
            </a:r>
            <a:endParaRPr/>
          </a:p>
          <a:p>
            <a:pPr lvl="2">
              <a:lnSpc>
                <a:spcPct val="15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Arial"/>
                <a:ea typeface="DejaVu Sans"/>
              </a:rPr>
              <a:t>Indústria: Produção de produtos eletrônicos, barcos, chips, software, tecidos, sal marinho, automóveis, e 95% do gesso do país</a:t>
            </a:r>
            <a:endParaRPr/>
          </a:p>
        </p:txBody>
      </p:sp>
      <p:pic>
        <p:nvPicPr>
          <p:cNvPr id="18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616360" y="1656000"/>
            <a:ext cx="3167640" cy="3447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83960" y="184680"/>
            <a:ext cx="5302080" cy="65206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>
                <a:solidFill>
                  <a:srgbClr val="FFFFFF"/>
                </a:solidFill>
                <a:latin typeface="Calibri"/>
                <a:ea typeface="DejaVu Sans"/>
              </a:rPr>
              <a:t>Música e Dança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6600" b="1">
                <a:solidFill>
                  <a:srgbClr val="FF0000"/>
                </a:solidFill>
                <a:latin typeface="Calibri"/>
                <a:ea typeface="DejaVu Sans"/>
              </a:rPr>
              <a:t>P</a:t>
            </a:r>
            <a:r>
              <a:rPr lang="pt-BR" sz="6600" b="1">
                <a:solidFill>
                  <a:srgbClr val="FFFF00"/>
                </a:solidFill>
                <a:latin typeface="Calibri"/>
                <a:ea typeface="DejaVu Sans"/>
              </a:rPr>
              <a:t>e</a:t>
            </a:r>
            <a:r>
              <a:rPr lang="pt-BR" sz="6600" b="1">
                <a:solidFill>
                  <a:srgbClr val="00FF00"/>
                </a:solidFill>
                <a:latin typeface="Calibri"/>
                <a:ea typeface="DejaVu Sans"/>
              </a:rPr>
              <a:t>r</a:t>
            </a:r>
            <a:r>
              <a:rPr lang="pt-BR" sz="6600" b="1">
                <a:solidFill>
                  <a:srgbClr val="FF0000"/>
                </a:solidFill>
                <a:latin typeface="Calibri"/>
                <a:ea typeface="DejaVu Sans"/>
              </a:rPr>
              <a:t>n</a:t>
            </a:r>
            <a:r>
              <a:rPr lang="pt-BR" sz="6600" b="1">
                <a:solidFill>
                  <a:srgbClr val="FFFF00"/>
                </a:solidFill>
                <a:latin typeface="Calibri"/>
                <a:ea typeface="DejaVu Sans"/>
              </a:rPr>
              <a:t>a</a:t>
            </a:r>
            <a:r>
              <a:rPr lang="pt-BR" sz="6600" b="1">
                <a:solidFill>
                  <a:srgbClr val="00FF00"/>
                </a:solidFill>
                <a:latin typeface="Calibri"/>
                <a:ea typeface="DejaVu Sans"/>
              </a:rPr>
              <a:t>m</a:t>
            </a:r>
            <a:r>
              <a:rPr lang="pt-BR" sz="6600" b="1">
                <a:solidFill>
                  <a:srgbClr val="FF0000"/>
                </a:solidFill>
                <a:latin typeface="Calibri"/>
                <a:ea typeface="DejaVu Sans"/>
              </a:rPr>
              <a:t>b</a:t>
            </a:r>
            <a:r>
              <a:rPr lang="pt-BR" sz="6600" b="1">
                <a:solidFill>
                  <a:srgbClr val="FFFF00"/>
                </a:solidFill>
                <a:latin typeface="Calibri"/>
                <a:ea typeface="DejaVu Sans"/>
              </a:rPr>
              <a:t>u</a:t>
            </a:r>
            <a:r>
              <a:rPr lang="pt-BR" sz="6600" b="1">
                <a:solidFill>
                  <a:srgbClr val="00FF00"/>
                </a:solidFill>
                <a:latin typeface="Calibri"/>
                <a:ea typeface="DejaVu Sans"/>
              </a:rPr>
              <a:t>c</a:t>
            </a:r>
            <a:r>
              <a:rPr lang="pt-BR" sz="6600" b="1">
                <a:solidFill>
                  <a:srgbClr val="FF0000"/>
                </a:solidFill>
                <a:latin typeface="Calibri"/>
                <a:ea typeface="DejaVu Sans"/>
              </a:rPr>
              <a:t>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6600" b="1" i="1">
                <a:solidFill>
                  <a:srgbClr val="FF0000"/>
                </a:solidFill>
                <a:latin typeface="AR CARTER"/>
                <a:ea typeface="DejaVu Sans"/>
              </a:rPr>
              <a:t>F</a:t>
            </a:r>
            <a:r>
              <a:rPr lang="pt-BR" sz="6600" b="1" i="1">
                <a:solidFill>
                  <a:srgbClr val="FFFF00"/>
                </a:solidFill>
                <a:latin typeface="AR CARTER"/>
                <a:ea typeface="DejaVu Sans"/>
              </a:rPr>
              <a:t>r</a:t>
            </a:r>
            <a:r>
              <a:rPr lang="pt-BR" sz="6600" b="1" i="1">
                <a:solidFill>
                  <a:srgbClr val="00FF00"/>
                </a:solidFill>
                <a:latin typeface="AR CARTER"/>
                <a:ea typeface="DejaVu Sans"/>
              </a:rPr>
              <a:t>e</a:t>
            </a:r>
            <a:r>
              <a:rPr lang="pt-BR" sz="6600" b="1" i="1">
                <a:solidFill>
                  <a:srgbClr val="FF0000"/>
                </a:solidFill>
                <a:latin typeface="AR CARTER"/>
                <a:ea typeface="DejaVu Sans"/>
              </a:rPr>
              <a:t>v</a:t>
            </a:r>
            <a:r>
              <a:rPr lang="pt-BR" sz="6600" b="1" i="1">
                <a:solidFill>
                  <a:srgbClr val="FFFF00"/>
                </a:solidFill>
                <a:latin typeface="AR CARTER"/>
                <a:ea typeface="DejaVu Sans"/>
              </a:rPr>
              <a:t>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b="1">
                <a:solidFill>
                  <a:srgbClr val="FFFFFF"/>
                </a:solidFill>
                <a:latin typeface="Calibri"/>
                <a:ea typeface="DejaVu Sans"/>
              </a:rPr>
              <a:t>Origem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b="1">
                <a:solidFill>
                  <a:srgbClr val="FFFFFF"/>
                </a:solidFill>
                <a:latin typeface="Calibri"/>
                <a:ea typeface="DejaVu Sans"/>
              </a:rPr>
              <a:t>	- Recife</a:t>
            </a:r>
            <a:endParaRPr/>
          </a:p>
          <a:p>
            <a:pPr>
              <a:lnSpc>
                <a:spcPct val="100000"/>
              </a:lnSpc>
            </a:pPr>
            <a:r>
              <a:rPr lang="pt-BR" b="1">
                <a:solidFill>
                  <a:srgbClr val="FFFFFF"/>
                </a:solidFill>
                <a:latin typeface="Calibri"/>
                <a:ea typeface="DejaVu Sans"/>
              </a:rPr>
              <a:t>	- Música Ligeira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b="1">
                <a:solidFill>
                  <a:srgbClr val="FFFFFF"/>
                </a:solidFill>
                <a:latin typeface="Calibri"/>
                <a:ea typeface="DejaVu Sans"/>
              </a:rPr>
              <a:t>Origem da Palavara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i="1">
                <a:solidFill>
                  <a:srgbClr val="FFFFFF"/>
                </a:solidFill>
                <a:latin typeface="Calibri"/>
                <a:ea typeface="DejaVu Sans"/>
              </a:rPr>
              <a:t>	- Frevo </a:t>
            </a:r>
            <a:r>
              <a:rPr lang="pt-BR" i="1">
                <a:solidFill>
                  <a:srgbClr val="FFFFFF"/>
                </a:solidFill>
                <a:latin typeface="Wingdings"/>
                <a:ea typeface="DejaVu Sans"/>
              </a:rPr>
              <a:t></a:t>
            </a:r>
            <a:r>
              <a:rPr lang="pt-BR" i="1">
                <a:solidFill>
                  <a:srgbClr val="FFFFFF"/>
                </a:solidFill>
                <a:latin typeface="Calibri"/>
                <a:ea typeface="DejaVu Sans"/>
              </a:rPr>
              <a:t> Ferver</a:t>
            </a:r>
            <a:r>
              <a:rPr lang="pt-BR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pt-BR">
                <a:solidFill>
                  <a:srgbClr val="FFFFFF"/>
                </a:solidFill>
                <a:latin typeface="Wingdings"/>
                <a:ea typeface="DejaVu Sans"/>
              </a:rPr>
              <a:t></a:t>
            </a:r>
            <a:r>
              <a:rPr lang="pt-BR">
                <a:solidFill>
                  <a:srgbClr val="FFFFFF"/>
                </a:solidFill>
                <a:latin typeface="Calibri"/>
                <a:ea typeface="DejaVu Sans"/>
              </a:rPr>
              <a:t>Idéia de agitação, 	confusão, rebuliço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b="1">
                <a:solidFill>
                  <a:srgbClr val="FFFFFF"/>
                </a:solidFill>
                <a:latin typeface="Calibri"/>
                <a:ea typeface="DejaVu Sans"/>
              </a:rPr>
              <a:t>A Dança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FFFFFF"/>
                </a:solidFill>
                <a:latin typeface="Calibri"/>
                <a:ea typeface="DejaVu Sans"/>
              </a:rPr>
              <a:t>	- Cabos de </a:t>
            </a:r>
            <a:r>
              <a:rPr lang="pt-BR" b="1">
                <a:solidFill>
                  <a:srgbClr val="FFFFFF"/>
                </a:solidFill>
                <a:latin typeface="Calibri"/>
                <a:ea typeface="DejaVu Sans"/>
              </a:rPr>
              <a:t>guarda-chuvas</a:t>
            </a:r>
            <a:r>
              <a:rPr lang="pt-BR">
                <a:solidFill>
                  <a:srgbClr val="FFFFFF"/>
                </a:solidFill>
                <a:latin typeface="Calibri"/>
                <a:ea typeface="DejaVu Sans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FFFFFF"/>
                </a:solidFill>
                <a:latin typeface="Calibri"/>
                <a:ea typeface="DejaVu Sans"/>
              </a:rPr>
              <a:t>	- Mais de </a:t>
            </a:r>
            <a:r>
              <a:rPr lang="pt-BR" b="1">
                <a:solidFill>
                  <a:srgbClr val="FFFFFF"/>
                </a:solidFill>
                <a:latin typeface="Calibri"/>
                <a:ea typeface="DejaVu Sans"/>
              </a:rPr>
              <a:t>120</a:t>
            </a:r>
            <a:r>
              <a:rPr lang="pt-BR">
                <a:solidFill>
                  <a:srgbClr val="FFFFFF"/>
                </a:solidFill>
                <a:latin typeface="Calibri"/>
                <a:ea typeface="DejaVu Sans"/>
              </a:rPr>
              <a:t> passos catalogados.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87" name="CustomShape 2"/>
          <p:cNvSpPr/>
          <p:nvPr/>
        </p:nvSpPr>
        <p:spPr>
          <a:xfrm>
            <a:off x="6019920" y="304920"/>
            <a:ext cx="2513880" cy="638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>
                <a:solidFill>
                  <a:srgbClr val="FFFFFF"/>
                </a:solidFill>
                <a:latin typeface="Calibri"/>
                <a:ea typeface="DejaVu Sans"/>
              </a:rPr>
              <a:t>Frevo</a:t>
            </a:r>
            <a:r>
              <a:rPr lang="pt-BR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/>
          </a:p>
        </p:txBody>
      </p:sp>
      <p:pic>
        <p:nvPicPr>
          <p:cNvPr id="18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07320" y="3962520"/>
            <a:ext cx="2679120" cy="2666160"/>
          </a:xfrm>
          <a:prstGeom prst="rect">
            <a:avLst/>
          </a:prstGeom>
          <a:ln w="76320">
            <a:solidFill>
              <a:srgbClr val="000000"/>
            </a:solidFill>
            <a:round/>
          </a:ln>
        </p:spPr>
      </p:pic>
      <p:pic>
        <p:nvPicPr>
          <p:cNvPr id="18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943600" y="152280"/>
            <a:ext cx="2742480" cy="3485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457200" y="617400"/>
            <a:ext cx="8228880" cy="524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pt-BR" sz="2700" b="1">
                <a:solidFill>
                  <a:srgbClr val="FFFFFF"/>
                </a:solidFill>
                <a:latin typeface="Calibri"/>
                <a:ea typeface="DejaVu Sans"/>
              </a:rPr>
              <a:t>Música e Dança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7200" b="1">
                <a:solidFill>
                  <a:srgbClr val="FFFFFF"/>
                </a:solidFill>
                <a:latin typeface="Calibri"/>
                <a:ea typeface="DejaVu Sans"/>
              </a:rPr>
              <a:t>BA</a:t>
            </a:r>
            <a:r>
              <a:rPr lang="pt-BR" sz="7200" b="1">
                <a:solidFill>
                  <a:srgbClr val="00B0F0"/>
                </a:solidFill>
                <a:latin typeface="Calibri"/>
                <a:ea typeface="DejaVu Sans"/>
              </a:rPr>
              <a:t>H</a:t>
            </a:r>
            <a:r>
              <a:rPr lang="pt-BR" sz="7200" b="1">
                <a:solidFill>
                  <a:srgbClr val="FFFFFF"/>
                </a:solidFill>
                <a:latin typeface="Calibri"/>
                <a:ea typeface="DejaVu Sans"/>
              </a:rPr>
              <a:t>I</a:t>
            </a:r>
            <a:r>
              <a:rPr lang="pt-BR" sz="7200" b="1">
                <a:solidFill>
                  <a:srgbClr val="FF0000"/>
                </a:solidFill>
                <a:latin typeface="Calibri"/>
                <a:ea typeface="DejaVu Sans"/>
              </a:rPr>
              <a:t>A</a:t>
            </a:r>
            <a:endParaRPr/>
          </a:p>
        </p:txBody>
      </p:sp>
      <p:sp>
        <p:nvSpPr>
          <p:cNvPr id="191" name="CustomShape 2"/>
          <p:cNvSpPr/>
          <p:nvPr/>
        </p:nvSpPr>
        <p:spPr>
          <a:xfrm>
            <a:off x="453960" y="959940"/>
            <a:ext cx="8228880" cy="4876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b="1" dirty="0">
                <a:solidFill>
                  <a:srgbClr val="000000"/>
                </a:solidFill>
                <a:latin typeface="Calibri"/>
                <a:ea typeface="DejaVu Sans"/>
              </a:rPr>
              <a:t>Origem 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3200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pt-BR" sz="2000" dirty="0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DejaVu Sans"/>
              </a:rPr>
              <a:t>Colonial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000000"/>
                </a:solidFill>
                <a:latin typeface="Calibri"/>
                <a:ea typeface="DejaVu Sans"/>
              </a:rPr>
              <a:t>	- Colheita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b="1" dirty="0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lang="pt-BR" sz="3200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3200" b="1" dirty="0">
                <a:solidFill>
                  <a:srgbClr val="000000"/>
                </a:solidFill>
                <a:latin typeface="Calibri"/>
                <a:ea typeface="DejaVu Sans"/>
              </a:rPr>
              <a:t>Música 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3200" b="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pt-BR" sz="1900" b="1" dirty="0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DejaVu Sans"/>
              </a:rPr>
              <a:t>Macota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pt-BR" sz="2400" b="1" dirty="0">
                <a:solidFill>
                  <a:srgbClr val="000000"/>
                </a:solidFill>
                <a:latin typeface="Calibri"/>
                <a:ea typeface="DejaVu Sans"/>
              </a:rPr>
              <a:t>-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DejaVu Sans"/>
              </a:rPr>
              <a:t> Coro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b="1" dirty="0">
                <a:solidFill>
                  <a:srgbClr val="000000"/>
                </a:solidFill>
                <a:latin typeface="Calibri"/>
                <a:ea typeface="DejaVu Sans"/>
              </a:rPr>
              <a:t>A Dança</a:t>
            </a:r>
            <a:endParaRPr dirty="0"/>
          </a:p>
          <a:p>
            <a:pPr lvl="2">
              <a:lnSpc>
                <a:spcPct val="100000"/>
              </a:lnSpc>
              <a:buFont typeface="Arial"/>
              <a:buChar char="-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DejaVu Sans"/>
              </a:rPr>
              <a:t>Roda</a:t>
            </a:r>
            <a:endParaRPr dirty="0"/>
          </a:p>
          <a:p>
            <a:pPr lvl="2">
              <a:lnSpc>
                <a:spcPct val="100000"/>
              </a:lnSpc>
              <a:buFont typeface="Arial"/>
              <a:buChar char="-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DejaVu Sans"/>
              </a:rPr>
              <a:t>Grimas</a:t>
            </a:r>
            <a:endParaRPr dirty="0"/>
          </a:p>
          <a:p>
            <a:pPr lvl="2">
              <a:lnSpc>
                <a:spcPct val="100000"/>
              </a:lnSpc>
              <a:buFont typeface="Arial"/>
              <a:buChar char="-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DejaVu Sans"/>
              </a:rPr>
              <a:t>Passos da capoeira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9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5520" y="50760"/>
            <a:ext cx="2967840" cy="1485360"/>
          </a:xfrm>
          <a:prstGeom prst="rect">
            <a:avLst/>
          </a:prstGeom>
          <a:ln>
            <a:noFill/>
          </a:ln>
        </p:spPr>
      </p:pic>
      <p:sp>
        <p:nvSpPr>
          <p:cNvPr id="194" name="CustomShape 3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CustomShape 4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CustomShape 5"/>
          <p:cNvSpPr/>
          <p:nvPr/>
        </p:nvSpPr>
        <p:spPr>
          <a:xfrm>
            <a:off x="460440" y="160200"/>
            <a:ext cx="304200" cy="3042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CustomShape 6"/>
          <p:cNvSpPr/>
          <p:nvPr/>
        </p:nvSpPr>
        <p:spPr>
          <a:xfrm>
            <a:off x="612720" y="312840"/>
            <a:ext cx="304200" cy="304200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CustomShape 7"/>
          <p:cNvSpPr/>
          <p:nvPr/>
        </p:nvSpPr>
        <p:spPr>
          <a:xfrm>
            <a:off x="765000" y="465120"/>
            <a:ext cx="304200" cy="304200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CustomShape 8"/>
          <p:cNvSpPr/>
          <p:nvPr/>
        </p:nvSpPr>
        <p:spPr>
          <a:xfrm>
            <a:off x="917640" y="617400"/>
            <a:ext cx="304200" cy="304200"/>
          </a:xfrm>
          <a:prstGeom prst="rect">
            <a:avLst/>
          </a:prstGeom>
          <a:noFill/>
          <a:ln>
            <a:noFill/>
          </a:ln>
        </p:spPr>
      </p:sp>
      <p:pic>
        <p:nvPicPr>
          <p:cNvPr id="200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4876920" y="1981080"/>
            <a:ext cx="3805920" cy="2974680"/>
          </a:xfrm>
          <a:prstGeom prst="rect">
            <a:avLst/>
          </a:prstGeom>
          <a:ln>
            <a:noFill/>
          </a:ln>
        </p:spPr>
      </p:pic>
      <p:sp>
        <p:nvSpPr>
          <p:cNvPr id="201" name="CustomShape 9"/>
          <p:cNvSpPr/>
          <p:nvPr/>
        </p:nvSpPr>
        <p:spPr>
          <a:xfrm>
            <a:off x="5867280" y="5029200"/>
            <a:ext cx="3047760" cy="1613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5000" b="1">
                <a:solidFill>
                  <a:srgbClr val="000000"/>
                </a:solidFill>
                <a:latin typeface="Calibri"/>
                <a:ea typeface="DejaVu Sans"/>
              </a:rPr>
              <a:t>Maculelê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pt-BR" sz="2000" b="1">
                <a:solidFill>
                  <a:srgbClr val="FFFFFF"/>
                </a:solidFill>
                <a:latin typeface="Calibri"/>
                <a:ea typeface="DejaVu Sans"/>
              </a:rPr>
              <a:t>Música e Dança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2000" b="1">
                <a:solidFill>
                  <a:srgbClr val="FFFFFF"/>
                </a:solidFill>
                <a:latin typeface="Calibri"/>
                <a:ea typeface="DejaVu Sans"/>
              </a:rPr>
              <a:t>Paraíba</a:t>
            </a:r>
            <a:endParaRPr/>
          </a:p>
        </p:txBody>
      </p:sp>
      <p:sp>
        <p:nvSpPr>
          <p:cNvPr id="203" name="CustomShape 2"/>
          <p:cNvSpPr/>
          <p:nvPr/>
        </p:nvSpPr>
        <p:spPr>
          <a:xfrm>
            <a:off x="479160" y="157032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Quadrilha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Origem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	- </a:t>
            </a:r>
            <a:r>
              <a:rPr lang="pt-BR" sz="2800">
                <a:solidFill>
                  <a:srgbClr val="000000"/>
                </a:solidFill>
                <a:latin typeface="Calibri"/>
                <a:ea typeface="DejaVu Sans"/>
              </a:rPr>
              <a:t>Portugal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Música </a:t>
            </a:r>
            <a:endParaRPr/>
          </a:p>
          <a:p>
            <a:pPr>
              <a:lnSpc>
                <a:spcPct val="100000"/>
              </a:lnSpc>
            </a:pPr>
            <a:r>
              <a:rPr lang="pt-BR" sz="2800">
                <a:solidFill>
                  <a:srgbClr val="000000"/>
                </a:solidFill>
                <a:latin typeface="Calibri"/>
                <a:ea typeface="DejaVu Sans"/>
              </a:rPr>
              <a:t>	- Festa Junina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A Dança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	- </a:t>
            </a:r>
            <a:r>
              <a:rPr lang="pt-BR" sz="2600">
                <a:solidFill>
                  <a:srgbClr val="000000"/>
                </a:solidFill>
                <a:latin typeface="Calibri"/>
                <a:ea typeface="DejaVu Sans"/>
              </a:rPr>
              <a:t>Meninos </a:t>
            </a:r>
            <a:r>
              <a:rPr lang="pt-BR" sz="2600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pt-BR" sz="2600">
                <a:solidFill>
                  <a:srgbClr val="000000"/>
                </a:solidFill>
                <a:latin typeface="Calibri"/>
                <a:ea typeface="DejaVu Sans"/>
              </a:rPr>
              <a:t> batendo o pé</a:t>
            </a:r>
            <a:endParaRPr/>
          </a:p>
          <a:p>
            <a:pPr>
              <a:lnSpc>
                <a:spcPct val="100000"/>
              </a:lnSpc>
            </a:pPr>
            <a:r>
              <a:rPr lang="pt-BR" sz="2600">
                <a:solidFill>
                  <a:srgbClr val="000000"/>
                </a:solidFill>
                <a:latin typeface="Calibri"/>
                <a:ea typeface="DejaVu Sans"/>
              </a:rPr>
              <a:t>	- Meninas </a:t>
            </a:r>
            <a:r>
              <a:rPr lang="pt-BR" sz="2600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pt-BR" sz="2600">
                <a:solidFill>
                  <a:srgbClr val="000000"/>
                </a:solidFill>
                <a:latin typeface="Calibri"/>
                <a:ea typeface="DejaVu Sans"/>
              </a:rPr>
              <a:t> Cruzando as pernas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4" name="CustomShape 3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</p:sp>
      <p:pic>
        <p:nvPicPr>
          <p:cNvPr id="205" name="Picture 5"/>
          <p:cNvPicPr/>
          <p:nvPr/>
        </p:nvPicPr>
        <p:blipFill>
          <a:blip r:embed="rId2"/>
          <a:stretch>
            <a:fillRect/>
          </a:stretch>
        </p:blipFill>
        <p:spPr>
          <a:xfrm rot="21425400">
            <a:off x="363600" y="203040"/>
            <a:ext cx="2552040" cy="1789920"/>
          </a:xfrm>
          <a:prstGeom prst="rect">
            <a:avLst/>
          </a:prstGeom>
          <a:ln>
            <a:noFill/>
          </a:ln>
        </p:spPr>
      </p:pic>
      <p:pic>
        <p:nvPicPr>
          <p:cNvPr id="206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029200" y="2209680"/>
            <a:ext cx="3733560" cy="2755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457200" y="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pt-BR" sz="2200" b="1">
                <a:solidFill>
                  <a:srgbClr val="000000"/>
                </a:solidFill>
                <a:latin typeface="Calibri"/>
                <a:ea typeface="DejaVu Sans"/>
              </a:rPr>
              <a:t>Música e Dança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2200" b="1">
                <a:solidFill>
                  <a:srgbClr val="000000"/>
                </a:solidFill>
                <a:latin typeface="Calibri"/>
                <a:ea typeface="DejaVu Sans"/>
              </a:rPr>
              <a:t>Rio Grande do Norte</a:t>
            </a:r>
            <a:endParaRPr/>
          </a:p>
        </p:txBody>
      </p:sp>
      <p:sp>
        <p:nvSpPr>
          <p:cNvPr id="208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Espontão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Origem</a:t>
            </a:r>
            <a:endParaRPr/>
          </a:p>
          <a:p>
            <a:pPr>
              <a:lnSpc>
                <a:spcPct val="100000"/>
              </a:lnSpc>
            </a:pPr>
            <a:r>
              <a:rPr lang="pt-BR" sz="2800" b="1">
                <a:solidFill>
                  <a:srgbClr val="000000"/>
                </a:solidFill>
                <a:latin typeface="Calibri"/>
                <a:ea typeface="DejaVu Sans"/>
              </a:rPr>
              <a:t>	- Guerra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Música </a:t>
            </a:r>
            <a:endParaRPr/>
          </a:p>
          <a:p>
            <a:pPr>
              <a:lnSpc>
                <a:spcPct val="100000"/>
              </a:lnSpc>
            </a:pPr>
            <a:r>
              <a:rPr lang="pt-BR" sz="2800">
                <a:solidFill>
                  <a:srgbClr val="000000"/>
                </a:solidFill>
                <a:latin typeface="Calibri"/>
                <a:ea typeface="DejaVu Sans"/>
              </a:rPr>
              <a:t>	- Tambores marciais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A Dança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	- </a:t>
            </a:r>
            <a:r>
              <a:rPr lang="pt-BR" sz="2800">
                <a:solidFill>
                  <a:srgbClr val="000000"/>
                </a:solidFill>
                <a:latin typeface="Calibri"/>
                <a:ea typeface="DejaVu Sans"/>
              </a:rPr>
              <a:t>Lanças</a:t>
            </a:r>
            <a:endParaRPr/>
          </a:p>
        </p:txBody>
      </p:sp>
      <p:sp>
        <p:nvSpPr>
          <p:cNvPr id="209" name="CustomShape 3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</p:sp>
      <p:pic>
        <p:nvPicPr>
          <p:cNvPr id="21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19920" y="1457640"/>
            <a:ext cx="2618640" cy="1742400"/>
          </a:xfrm>
          <a:prstGeom prst="rect">
            <a:avLst/>
          </a:prstGeom>
          <a:ln>
            <a:noFill/>
          </a:ln>
        </p:spPr>
      </p:pic>
      <p:pic>
        <p:nvPicPr>
          <p:cNvPr id="211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29200" y="3429000"/>
            <a:ext cx="3580560" cy="281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pt-BR" sz="2200" b="1">
                <a:solidFill>
                  <a:srgbClr val="000000"/>
                </a:solidFill>
                <a:latin typeface="Calibri"/>
                <a:ea typeface="DejaVu Sans"/>
              </a:rPr>
              <a:t>Música e Dança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2200" b="1">
                <a:solidFill>
                  <a:srgbClr val="000000"/>
                </a:solidFill>
                <a:latin typeface="Calibri"/>
                <a:ea typeface="DejaVu Sans"/>
              </a:rPr>
              <a:t>Ceará</a:t>
            </a:r>
            <a:endParaRPr/>
          </a:p>
        </p:txBody>
      </p:sp>
      <p:sp>
        <p:nvSpPr>
          <p:cNvPr id="21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Maneiro-Pau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Origem</a:t>
            </a:r>
            <a:endParaRPr/>
          </a:p>
          <a:p>
            <a:pPr>
              <a:lnSpc>
                <a:spcPct val="100000"/>
              </a:lnSpc>
            </a:pPr>
            <a:r>
              <a:rPr lang="pt-BR" sz="2800" b="1">
                <a:solidFill>
                  <a:srgbClr val="000000"/>
                </a:solidFill>
                <a:latin typeface="Calibri"/>
                <a:ea typeface="DejaVu Sans"/>
              </a:rPr>
              <a:t>	- </a:t>
            </a:r>
            <a:r>
              <a:rPr lang="pt-BR" sz="2800">
                <a:solidFill>
                  <a:srgbClr val="000000"/>
                </a:solidFill>
                <a:latin typeface="Calibri"/>
                <a:ea typeface="DejaVu Sans"/>
              </a:rPr>
              <a:t>Interior do Ceará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Música 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	- </a:t>
            </a:r>
            <a:r>
              <a:rPr lang="pt-BR" sz="2800">
                <a:solidFill>
                  <a:srgbClr val="000000"/>
                </a:solidFill>
                <a:latin typeface="Calibri"/>
                <a:ea typeface="DejaVu Sans"/>
              </a:rPr>
              <a:t>Cantado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A Dança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	- </a:t>
            </a:r>
            <a:r>
              <a:rPr lang="pt-BR" sz="2800">
                <a:solidFill>
                  <a:srgbClr val="000000"/>
                </a:solidFill>
                <a:latin typeface="Calibri"/>
                <a:ea typeface="DejaVu Sans"/>
              </a:rPr>
              <a:t>Pedaços de madeira </a:t>
            </a:r>
            <a:endParaRPr/>
          </a:p>
          <a:p>
            <a:pPr>
              <a:lnSpc>
                <a:spcPct val="100000"/>
              </a:lnSpc>
            </a:pPr>
            <a:r>
              <a:rPr lang="pt-BR" sz="2800">
                <a:solidFill>
                  <a:srgbClr val="000000"/>
                </a:solidFill>
                <a:latin typeface="Calibri"/>
                <a:ea typeface="DejaVu Sans"/>
              </a:rPr>
              <a:t>	- Ritmo</a:t>
            </a:r>
            <a:endParaRPr/>
          </a:p>
        </p:txBody>
      </p:sp>
      <p:sp>
        <p:nvSpPr>
          <p:cNvPr id="214" name="CustomShape 3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</p:sp>
      <p:pic>
        <p:nvPicPr>
          <p:cNvPr id="21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7800" y="172800"/>
            <a:ext cx="2561400" cy="1789920"/>
          </a:xfrm>
          <a:prstGeom prst="rect">
            <a:avLst/>
          </a:prstGeom>
          <a:ln>
            <a:noFill/>
          </a:ln>
        </p:spPr>
      </p:pic>
      <p:pic>
        <p:nvPicPr>
          <p:cNvPr id="216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181480" y="2743200"/>
            <a:ext cx="3504600" cy="260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 dirty="0"/>
          </a:p>
          <a:p>
            <a:pPr algn="ctr">
              <a:lnSpc>
                <a:spcPct val="100000"/>
              </a:lnSpc>
            </a:pPr>
            <a:r>
              <a:rPr lang="pt-BR" sz="2200" b="1" dirty="0">
                <a:solidFill>
                  <a:srgbClr val="000000"/>
                </a:solidFill>
                <a:latin typeface="Calibri"/>
                <a:ea typeface="DejaVu Sans"/>
              </a:rPr>
              <a:t>Piauí</a:t>
            </a:r>
            <a:endParaRPr dirty="0"/>
          </a:p>
        </p:txBody>
      </p:sp>
      <p:sp>
        <p:nvSpPr>
          <p:cNvPr id="218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Reisado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A Origem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	- Portugal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Música 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	- Safona, banjo, violão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A Dança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	- Masacara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	- Animada</a:t>
            </a:r>
            <a:endParaRPr/>
          </a:p>
        </p:txBody>
      </p:sp>
      <p:pic>
        <p:nvPicPr>
          <p:cNvPr id="21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438300" y="440275"/>
            <a:ext cx="2362080" cy="1476120"/>
          </a:xfrm>
          <a:prstGeom prst="rect">
            <a:avLst/>
          </a:prstGeom>
          <a:ln>
            <a:noFill/>
          </a:ln>
        </p:spPr>
      </p:pic>
      <p:pic>
        <p:nvPicPr>
          <p:cNvPr id="220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120" y="2743200"/>
            <a:ext cx="3580560" cy="327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526320" y="3148560"/>
            <a:ext cx="8388720" cy="5232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>
                <a:solidFill>
                  <a:srgbClr val="C00000"/>
                </a:solidFill>
                <a:latin typeface="Arial"/>
                <a:ea typeface="DejaVu Sans"/>
              </a:rPr>
              <a:t>Maranhão –</a:t>
            </a:r>
            <a:r>
              <a:rPr lang="pt-BR" sz="2400" b="1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pt-BR" sz="2400" b="1">
                <a:solidFill>
                  <a:srgbClr val="000000"/>
                </a:solidFill>
                <a:latin typeface="Arial"/>
                <a:ea typeface="DejaVu Sans"/>
              </a:rPr>
              <a:t>São Luís            </a:t>
            </a:r>
            <a:r>
              <a:rPr lang="pt-BR" sz="2400" b="1">
                <a:solidFill>
                  <a:srgbClr val="C00000"/>
                </a:solidFill>
                <a:latin typeface="Arial"/>
                <a:ea typeface="DejaVu Sans"/>
              </a:rPr>
              <a:t>Piauí –</a:t>
            </a:r>
            <a:r>
              <a:rPr lang="pt-BR" sz="2400" b="1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pt-BR" sz="2400" b="1">
                <a:solidFill>
                  <a:srgbClr val="000000"/>
                </a:solidFill>
                <a:latin typeface="Arial"/>
                <a:ea typeface="DejaVu Sans"/>
              </a:rPr>
              <a:t>Teresina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400" b="1">
                <a:solidFill>
                  <a:srgbClr val="C00000"/>
                </a:solidFill>
                <a:latin typeface="Arial"/>
                <a:ea typeface="DejaVu Sans"/>
              </a:rPr>
              <a:t>Ceará-</a:t>
            </a:r>
            <a:r>
              <a:rPr lang="pt-BR" sz="2400" b="1">
                <a:solidFill>
                  <a:srgbClr val="000000"/>
                </a:solidFill>
                <a:latin typeface="Arial"/>
                <a:ea typeface="DejaVu Sans"/>
              </a:rPr>
              <a:t> Fortaleza                    </a:t>
            </a:r>
            <a:r>
              <a:rPr lang="pt-BR" sz="2400" b="1">
                <a:solidFill>
                  <a:srgbClr val="C00000"/>
                </a:solidFill>
                <a:latin typeface="Arial"/>
                <a:ea typeface="DejaVu Sans"/>
              </a:rPr>
              <a:t>Rio Grande do Norte –</a:t>
            </a:r>
            <a:r>
              <a:rPr lang="pt-BR" sz="2400" b="1">
                <a:solidFill>
                  <a:srgbClr val="000000"/>
                </a:solidFill>
                <a:latin typeface="Arial"/>
                <a:ea typeface="DejaVu Sans"/>
              </a:rPr>
              <a:t> Natal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400" b="1">
                <a:solidFill>
                  <a:srgbClr val="C00000"/>
                </a:solidFill>
                <a:latin typeface="Arial"/>
                <a:ea typeface="DejaVu Sans"/>
              </a:rPr>
              <a:t>Paraíba – </a:t>
            </a:r>
            <a:r>
              <a:rPr lang="pt-BR" sz="2400" b="1">
                <a:solidFill>
                  <a:srgbClr val="000000"/>
                </a:solidFill>
                <a:latin typeface="Arial"/>
                <a:ea typeface="DejaVu Sans"/>
              </a:rPr>
              <a:t>João Pessoa          </a:t>
            </a:r>
            <a:r>
              <a:rPr lang="pt-BR" sz="2400" b="1">
                <a:solidFill>
                  <a:srgbClr val="C00000"/>
                </a:solidFill>
                <a:latin typeface="Arial"/>
                <a:ea typeface="DejaVu Sans"/>
              </a:rPr>
              <a:t>Pernambuco –</a:t>
            </a:r>
            <a:r>
              <a:rPr lang="pt-BR" sz="2400" b="1">
                <a:solidFill>
                  <a:srgbClr val="000000"/>
                </a:solidFill>
                <a:latin typeface="Arial"/>
                <a:ea typeface="DejaVu Sans"/>
              </a:rPr>
              <a:t> Recife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400" b="1">
                <a:solidFill>
                  <a:srgbClr val="C00000"/>
                </a:solidFill>
                <a:latin typeface="Arial"/>
                <a:ea typeface="DejaVu Sans"/>
              </a:rPr>
              <a:t>Alagoas –</a:t>
            </a:r>
            <a:r>
              <a:rPr lang="pt-BR" sz="2400" b="1">
                <a:solidFill>
                  <a:srgbClr val="000000"/>
                </a:solidFill>
                <a:latin typeface="Arial"/>
                <a:ea typeface="DejaVu Sans"/>
              </a:rPr>
              <a:t> Maceió                   </a:t>
            </a:r>
            <a:r>
              <a:rPr lang="pt-BR" sz="2400" b="1">
                <a:solidFill>
                  <a:srgbClr val="C00000"/>
                </a:solidFill>
                <a:latin typeface="Arial"/>
                <a:ea typeface="DejaVu Sans"/>
              </a:rPr>
              <a:t>Sergipe – </a:t>
            </a:r>
            <a:r>
              <a:rPr lang="pt-BR" sz="2400" b="1">
                <a:solidFill>
                  <a:srgbClr val="000000"/>
                </a:solidFill>
                <a:latin typeface="Arial"/>
                <a:ea typeface="DejaVu Sans"/>
              </a:rPr>
              <a:t>Aracaju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400" b="1">
                <a:solidFill>
                  <a:srgbClr val="C00000"/>
                </a:solidFill>
                <a:latin typeface="Arial"/>
                <a:ea typeface="DejaVu Sans"/>
              </a:rPr>
              <a:t>Bahia - </a:t>
            </a:r>
            <a:r>
              <a:rPr lang="pt-BR" sz="2400" b="1">
                <a:solidFill>
                  <a:srgbClr val="000000"/>
                </a:solidFill>
                <a:latin typeface="Arial"/>
                <a:ea typeface="DejaVu Sans"/>
              </a:rPr>
              <a:t>Salvador</a:t>
            </a:r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CustomShape 3"/>
          <p:cNvSpPr/>
          <p:nvPr/>
        </p:nvSpPr>
        <p:spPr>
          <a:xfrm>
            <a:off x="2365560" y="229320"/>
            <a:ext cx="4644360" cy="699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4000">
                <a:solidFill>
                  <a:srgbClr val="000000"/>
                </a:solidFill>
                <a:latin typeface="Arial"/>
                <a:ea typeface="DejaVu Sans"/>
              </a:rPr>
              <a:t>Estados e Capitais</a:t>
            </a:r>
            <a:endParaRPr/>
          </a:p>
        </p:txBody>
      </p:sp>
      <p:pic>
        <p:nvPicPr>
          <p:cNvPr id="122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371600" y="1143000"/>
            <a:ext cx="6255000" cy="1609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pt-BR" sz="2200" b="1">
                <a:solidFill>
                  <a:srgbClr val="000000"/>
                </a:solidFill>
                <a:latin typeface="Calibri"/>
                <a:ea typeface="DejaVu Sans"/>
              </a:rPr>
              <a:t>Música e Dança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2200" b="1">
                <a:solidFill>
                  <a:srgbClr val="000000"/>
                </a:solidFill>
                <a:latin typeface="Calibri"/>
                <a:ea typeface="DejaVu Sans"/>
              </a:rPr>
              <a:t>Maranhão</a:t>
            </a:r>
            <a:endParaRPr/>
          </a:p>
        </p:txBody>
      </p:sp>
      <p:sp>
        <p:nvSpPr>
          <p:cNvPr id="22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CACURIÁ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A Origem</a:t>
            </a:r>
            <a:endParaRPr/>
          </a:p>
          <a:p>
            <a:pPr>
              <a:lnSpc>
                <a:spcPct val="100000"/>
              </a:lnSpc>
            </a:pPr>
            <a:r>
              <a:rPr lang="pt-BR" sz="3000">
                <a:solidFill>
                  <a:srgbClr val="000000"/>
                </a:solidFill>
                <a:latin typeface="Calibri"/>
                <a:ea typeface="DejaVu Sans"/>
              </a:rPr>
              <a:t>	- Festa do Divino Espírito Santo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Música 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	- </a:t>
            </a:r>
            <a:r>
              <a:rPr lang="pt-BR" sz="3000">
                <a:solidFill>
                  <a:srgbClr val="000000"/>
                </a:solidFill>
                <a:latin typeface="Calibri"/>
                <a:ea typeface="DejaVu Sans"/>
              </a:rPr>
              <a:t>Improvisado</a:t>
            </a:r>
            <a:endParaRPr/>
          </a:p>
          <a:p>
            <a:pPr>
              <a:lnSpc>
                <a:spcPct val="100000"/>
              </a:lnSpc>
            </a:pPr>
            <a:r>
              <a:rPr lang="pt-BR" sz="3000">
                <a:solidFill>
                  <a:srgbClr val="000000"/>
                </a:solidFill>
                <a:latin typeface="Calibri"/>
                <a:ea typeface="DejaVu Sans"/>
              </a:rPr>
              <a:t>	- Tambores</a:t>
            </a:r>
            <a:endParaRPr/>
          </a:p>
          <a:p>
            <a:pPr>
              <a:lnSpc>
                <a:spcPct val="100000"/>
              </a:lnSpc>
            </a:pPr>
            <a:r>
              <a:rPr lang="pt-BR" sz="3000">
                <a:solidFill>
                  <a:srgbClr val="000000"/>
                </a:solidFill>
                <a:latin typeface="Calibri"/>
                <a:ea typeface="DejaVu Sans"/>
              </a:rPr>
              <a:t>	- Ritmo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A Dança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	- </a:t>
            </a:r>
            <a:r>
              <a:rPr lang="pt-BR" sz="3000">
                <a:solidFill>
                  <a:srgbClr val="000000"/>
                </a:solidFill>
                <a:latin typeface="Calibri"/>
                <a:ea typeface="DejaVu Sans"/>
              </a:rPr>
              <a:t>Círculo</a:t>
            </a:r>
            <a:endParaRPr/>
          </a:p>
          <a:p>
            <a:pPr>
              <a:lnSpc>
                <a:spcPct val="100000"/>
              </a:lnSpc>
            </a:pPr>
            <a:r>
              <a:rPr lang="pt-BR" sz="3000">
                <a:solidFill>
                  <a:srgbClr val="000000"/>
                </a:solidFill>
                <a:latin typeface="Calibri"/>
                <a:ea typeface="DejaVu Sans"/>
              </a:rPr>
              <a:t>	- Dentro, Fora</a:t>
            </a:r>
            <a:endParaRPr/>
          </a:p>
        </p:txBody>
      </p:sp>
      <p:pic>
        <p:nvPicPr>
          <p:cNvPr id="22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280" y="152280"/>
            <a:ext cx="2618640" cy="1742400"/>
          </a:xfrm>
          <a:prstGeom prst="rect">
            <a:avLst/>
          </a:prstGeom>
          <a:ln>
            <a:noFill/>
          </a:ln>
        </p:spPr>
      </p:pic>
      <p:pic>
        <p:nvPicPr>
          <p:cNvPr id="22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876800" y="3581400"/>
            <a:ext cx="3047880" cy="2285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pt-BR" sz="2200" b="1">
                <a:solidFill>
                  <a:srgbClr val="000000"/>
                </a:solidFill>
                <a:latin typeface="Calibri"/>
                <a:ea typeface="DejaVu Sans"/>
              </a:rPr>
              <a:t>Música e Dança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2200" b="1">
                <a:solidFill>
                  <a:srgbClr val="000000"/>
                </a:solidFill>
                <a:latin typeface="Calibri"/>
                <a:ea typeface="DejaVu Sans"/>
              </a:rPr>
              <a:t>Alagoas</a:t>
            </a:r>
            <a:endParaRPr/>
          </a:p>
        </p:txBody>
      </p:sp>
      <p:sp>
        <p:nvSpPr>
          <p:cNvPr id="226" name="CustomShape 2"/>
          <p:cNvSpPr/>
          <p:nvPr/>
        </p:nvSpPr>
        <p:spPr>
          <a:xfrm>
            <a:off x="457200" y="210348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400" b="1">
                <a:solidFill>
                  <a:srgbClr val="000000"/>
                </a:solidFill>
                <a:latin typeface="Calibri"/>
                <a:ea typeface="DejaVu Sans"/>
              </a:rPr>
              <a:t>Coco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A Origem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	- </a:t>
            </a:r>
            <a:r>
              <a:rPr lang="pt-BR" sz="2800">
                <a:solidFill>
                  <a:srgbClr val="000000"/>
                </a:solidFill>
                <a:latin typeface="Calibri"/>
                <a:ea typeface="DejaVu Sans"/>
              </a:rPr>
              <a:t>Alagoas</a:t>
            </a:r>
            <a:endParaRPr/>
          </a:p>
          <a:p>
            <a:pPr>
              <a:lnSpc>
                <a:spcPct val="100000"/>
              </a:lnSpc>
            </a:pPr>
            <a:r>
              <a:rPr lang="pt-BR" sz="2800">
                <a:solidFill>
                  <a:srgbClr val="000000"/>
                </a:solidFill>
                <a:latin typeface="Calibri"/>
                <a:ea typeface="DejaVu Sans"/>
              </a:rPr>
              <a:t>	- Influência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Música </a:t>
            </a:r>
            <a:endParaRPr/>
          </a:p>
          <a:p>
            <a:pPr>
              <a:lnSpc>
                <a:spcPct val="100000"/>
              </a:lnSpc>
            </a:pPr>
            <a:r>
              <a:rPr lang="pt-BR" sz="2800">
                <a:solidFill>
                  <a:srgbClr val="000000"/>
                </a:solidFill>
                <a:latin typeface="Calibri"/>
                <a:ea typeface="DejaVu Sans"/>
              </a:rPr>
              <a:t>	- Cascas de coco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A Dança</a:t>
            </a:r>
            <a:endParaRPr/>
          </a:p>
          <a:p>
            <a:pPr>
              <a:lnSpc>
                <a:spcPct val="100000"/>
              </a:lnSpc>
            </a:pPr>
            <a:r>
              <a:rPr lang="pt-BR" sz="2800">
                <a:solidFill>
                  <a:srgbClr val="000000"/>
                </a:solidFill>
                <a:latin typeface="Calibri"/>
                <a:ea typeface="DejaVu Sans"/>
              </a:rPr>
              <a:t>	- Roda</a:t>
            </a:r>
            <a:endParaRPr/>
          </a:p>
        </p:txBody>
      </p:sp>
      <p:pic>
        <p:nvPicPr>
          <p:cNvPr id="22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04920" y="237960"/>
            <a:ext cx="2362080" cy="1590840"/>
          </a:xfrm>
          <a:prstGeom prst="rect">
            <a:avLst/>
          </a:prstGeom>
          <a:ln>
            <a:noFill/>
          </a:ln>
        </p:spPr>
      </p:pic>
      <p:pic>
        <p:nvPicPr>
          <p:cNvPr id="228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808160" y="3124080"/>
            <a:ext cx="3733200" cy="266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pt-BR" sz="2200" b="1">
                <a:solidFill>
                  <a:srgbClr val="000000"/>
                </a:solidFill>
                <a:latin typeface="Calibri"/>
                <a:ea typeface="DejaVu Sans"/>
              </a:rPr>
              <a:t>Música e Dança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2200" b="1">
                <a:solidFill>
                  <a:srgbClr val="000000"/>
                </a:solidFill>
                <a:latin typeface="Calibri"/>
                <a:ea typeface="DejaVu Sans"/>
              </a:rPr>
              <a:t>Sergipe</a:t>
            </a:r>
            <a:endParaRPr/>
          </a:p>
        </p:txBody>
      </p:sp>
      <p:sp>
        <p:nvSpPr>
          <p:cNvPr id="23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>
                <a:solidFill>
                  <a:srgbClr val="000000"/>
                </a:solidFill>
                <a:latin typeface="Calibri"/>
                <a:ea typeface="DejaVu Sans"/>
              </a:rPr>
              <a:t>São Gonçalo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A Origem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	- Portugal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Música 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	- Cantado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	- Bateria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b="1">
                <a:solidFill>
                  <a:srgbClr val="000000"/>
                </a:solidFill>
                <a:latin typeface="Calibri"/>
                <a:ea typeface="DejaVu Sans"/>
              </a:rPr>
              <a:t>A Dança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	- Fileiras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	- Voltas</a:t>
            </a:r>
            <a:endParaRPr/>
          </a:p>
        </p:txBody>
      </p:sp>
      <p:pic>
        <p:nvPicPr>
          <p:cNvPr id="23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0880" y="228600"/>
            <a:ext cx="2209920" cy="1524000"/>
          </a:xfrm>
          <a:prstGeom prst="rect">
            <a:avLst/>
          </a:prstGeom>
          <a:ln>
            <a:noFill/>
          </a:ln>
        </p:spPr>
      </p:pic>
      <p:pic>
        <p:nvPicPr>
          <p:cNvPr id="232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19600" y="2895600"/>
            <a:ext cx="3546720" cy="281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82865"/>
            <a:ext cx="3542030" cy="472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26670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Cruz e Sousa </a:t>
            </a:r>
          </a:p>
          <a:p>
            <a:pPr algn="ctr"/>
            <a:r>
              <a:rPr lang="en-US" sz="3200" dirty="0" err="1" smtClean="0"/>
              <a:t>Poeta</a:t>
            </a:r>
            <a:r>
              <a:rPr lang="en-US" sz="3200" dirty="0" smtClean="0"/>
              <a:t> </a:t>
            </a:r>
            <a:r>
              <a:rPr lang="en-US" sz="3200" dirty="0" err="1" smtClean="0"/>
              <a:t>Simbolista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381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Sergipe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114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457200" y="304920"/>
            <a:ext cx="3656880" cy="1161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4000" b="1">
                <a:solidFill>
                  <a:srgbClr val="C00000"/>
                </a:solidFill>
                <a:latin typeface="comic"/>
                <a:ea typeface="DejaVu Sans"/>
              </a:rPr>
              <a:t>Artesanato</a:t>
            </a:r>
            <a:endParaRPr/>
          </a:p>
        </p:txBody>
      </p:sp>
      <p:pic>
        <p:nvPicPr>
          <p:cNvPr id="240" name="Content Placeholder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3553380"/>
            <a:ext cx="4266360" cy="2913840"/>
          </a:xfrm>
          <a:prstGeom prst="rect">
            <a:avLst/>
          </a:prstGeom>
          <a:ln>
            <a:noFill/>
          </a:ln>
        </p:spPr>
      </p:pic>
      <p:sp>
        <p:nvSpPr>
          <p:cNvPr id="241" name="CustomShape 2"/>
          <p:cNvSpPr/>
          <p:nvPr/>
        </p:nvSpPr>
        <p:spPr>
          <a:xfrm>
            <a:off x="457200" y="109800"/>
            <a:ext cx="3007440" cy="469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400">
                <a:solidFill>
                  <a:srgbClr val="C00000"/>
                </a:solidFill>
                <a:latin typeface="Arial"/>
                <a:ea typeface="DejaVu Sans"/>
              </a:rPr>
              <a:t>Culturas: </a:t>
            </a:r>
            <a:endParaRPr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pt-BR" sz="2000">
                <a:solidFill>
                  <a:srgbClr val="C00000"/>
                </a:solidFill>
                <a:latin typeface="Arial"/>
                <a:ea typeface="DejaVu Sans"/>
              </a:rPr>
              <a:t>Europeia</a:t>
            </a:r>
            <a:endParaRPr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pt-BR" sz="2000">
                <a:solidFill>
                  <a:srgbClr val="C00000"/>
                </a:solidFill>
                <a:latin typeface="Arial"/>
                <a:ea typeface="DejaVu Sans"/>
              </a:rPr>
              <a:t>Africanas</a:t>
            </a:r>
            <a:endParaRPr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pt-BR" sz="2000">
                <a:solidFill>
                  <a:srgbClr val="C00000"/>
                </a:solidFill>
                <a:latin typeface="Arial"/>
                <a:ea typeface="DejaVu Sans"/>
              </a:rPr>
              <a:t>Indígenas</a:t>
            </a:r>
            <a:endParaRPr/>
          </a:p>
        </p:txBody>
      </p:sp>
      <p:pic>
        <p:nvPicPr>
          <p:cNvPr id="243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114080" y="457200"/>
            <a:ext cx="4647600" cy="289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457200" y="272880"/>
            <a:ext cx="3007440" cy="1161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4000" b="1">
                <a:solidFill>
                  <a:srgbClr val="C00000"/>
                </a:solidFill>
                <a:latin typeface="comic"/>
                <a:ea typeface="DejaVu Sans"/>
              </a:rPr>
              <a:t>Artesanato</a:t>
            </a:r>
            <a:endParaRPr/>
          </a:p>
        </p:txBody>
      </p:sp>
      <p:sp>
        <p:nvSpPr>
          <p:cNvPr id="250" name="CustomShape 2"/>
          <p:cNvSpPr/>
          <p:nvPr/>
        </p:nvSpPr>
        <p:spPr>
          <a:xfrm>
            <a:off x="3575160" y="273240"/>
            <a:ext cx="5110920" cy="585252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CustomShape 3"/>
          <p:cNvSpPr/>
          <p:nvPr/>
        </p:nvSpPr>
        <p:spPr>
          <a:xfrm>
            <a:off x="-48600" y="109800"/>
            <a:ext cx="4343040" cy="469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000">
                <a:solidFill>
                  <a:srgbClr val="C00000"/>
                </a:solidFill>
                <a:latin typeface="Arial"/>
                <a:ea typeface="DejaVu Sans"/>
              </a:rPr>
              <a:t>Materiais</a:t>
            </a:r>
            <a:endParaRPr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C00000"/>
                </a:solidFill>
                <a:latin typeface="Arial"/>
                <a:ea typeface="DejaVu Sans"/>
              </a:rPr>
              <a:t>Couro, madeira, palha, tecido, casca de coco, tartaruga, areia, cerâmica etc.</a:t>
            </a:r>
            <a:endParaRPr/>
          </a:p>
        </p:txBody>
      </p:sp>
      <p:pic>
        <p:nvPicPr>
          <p:cNvPr id="25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791614" y="1046460"/>
            <a:ext cx="3804720" cy="2817120"/>
          </a:xfrm>
          <a:prstGeom prst="rect">
            <a:avLst/>
          </a:prstGeom>
          <a:ln>
            <a:noFill/>
          </a:ln>
        </p:spPr>
      </p:pic>
      <p:pic>
        <p:nvPicPr>
          <p:cNvPr id="253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93092" y="3581400"/>
            <a:ext cx="2048760" cy="307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  <a:ea typeface="DejaVu Sans"/>
              </a:rPr>
              <a:t>Comida</a:t>
            </a:r>
            <a:endParaRPr/>
          </a:p>
        </p:txBody>
      </p:sp>
      <p:sp>
        <p:nvSpPr>
          <p:cNvPr id="337" name="CustomShape 2"/>
          <p:cNvSpPr/>
          <p:nvPr/>
        </p:nvSpPr>
        <p:spPr>
          <a:xfrm>
            <a:off x="421560" y="1404360"/>
            <a:ext cx="459612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Influência: Condições geográficas, econômicas e pelas comidas africanas.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>
                <a:solidFill>
                  <a:srgbClr val="000000"/>
                </a:solidFill>
                <a:latin typeface="Calibri"/>
                <a:ea typeface="DejaVu Sans"/>
              </a:rPr>
              <a:t>Pratos com muitos vegetais, carne bovina, caprina, peixes e frutos do mar.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3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350311" y="4114800"/>
            <a:ext cx="3363960" cy="2433360"/>
          </a:xfrm>
          <a:prstGeom prst="rect">
            <a:avLst/>
          </a:prstGeom>
          <a:ln>
            <a:noFill/>
          </a:ln>
        </p:spPr>
      </p:pic>
      <p:pic>
        <p:nvPicPr>
          <p:cNvPr id="339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344560" y="1416960"/>
            <a:ext cx="3341520" cy="2464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  <a:ea typeface="DejaVu Sans"/>
              </a:rPr>
              <a:t>Comida</a:t>
            </a:r>
            <a:endParaRPr/>
          </a:p>
        </p:txBody>
      </p:sp>
      <p:sp>
        <p:nvSpPr>
          <p:cNvPr id="341" name="CustomShape 2"/>
          <p:cNvSpPr/>
          <p:nvPr/>
        </p:nvSpPr>
        <p:spPr>
          <a:xfrm>
            <a:off x="228600" y="1523880"/>
            <a:ext cx="4328280" cy="4723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800">
                <a:solidFill>
                  <a:srgbClr val="000000"/>
                </a:solidFill>
                <a:latin typeface="Arial"/>
                <a:ea typeface="DejaVu Sans"/>
              </a:rPr>
              <a:t>Tapioca, Acarajé, Macaxeira, Caruru, Carne-de-sol, Queijo coalho, Cuscuz de milho.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800">
                <a:solidFill>
                  <a:srgbClr val="000000"/>
                </a:solidFill>
                <a:latin typeface="Arial"/>
                <a:ea typeface="DejaVu Sans"/>
              </a:rPr>
              <a:t>Cocadas, frutas típicas como cajá, manga, araçá, cajú, pitanga, graviola e mangaba.</a:t>
            </a:r>
            <a:endParaRPr/>
          </a:p>
        </p:txBody>
      </p:sp>
      <p:pic>
        <p:nvPicPr>
          <p:cNvPr id="34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800600" y="2028900"/>
            <a:ext cx="3218520" cy="371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515240" y="152280"/>
            <a:ext cx="6332760" cy="759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Arial"/>
                <a:ea typeface="DejaVu Sans"/>
              </a:rPr>
              <a:t>População: </a:t>
            </a:r>
            <a:r>
              <a:rPr lang="pt-BR" sz="4400">
                <a:solidFill>
                  <a:srgbClr val="000000"/>
                </a:solidFill>
                <a:latin typeface="Calibri"/>
                <a:ea typeface="DejaVu Sans"/>
              </a:rPr>
              <a:t>53.59 milhão</a:t>
            </a:r>
            <a:endParaRPr/>
          </a:p>
        </p:txBody>
      </p:sp>
      <p:pic>
        <p:nvPicPr>
          <p:cNvPr id="126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1066680"/>
            <a:ext cx="8641440" cy="540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73" y="3505200"/>
            <a:ext cx="3048000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173" y="336187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52" y="3748920"/>
            <a:ext cx="2268191" cy="314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stomShape 2"/>
          <p:cNvSpPr/>
          <p:nvPr/>
        </p:nvSpPr>
        <p:spPr>
          <a:xfrm>
            <a:off x="152400" y="1219200"/>
            <a:ext cx="5867400" cy="252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200000"/>
              </a:lnSpc>
              <a:buFont typeface="Arial"/>
              <a:buChar char="•"/>
            </a:pPr>
            <a:r>
              <a:rPr lang="pt-BR" sz="2000" dirty="0">
                <a:solidFill>
                  <a:srgbClr val="000000"/>
                </a:solidFill>
                <a:latin typeface="Arial"/>
                <a:ea typeface="DejaVu Sans"/>
              </a:rPr>
              <a:t>Caatinga</a:t>
            </a:r>
            <a:endParaRPr dirty="0"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pt-BR" sz="2000" dirty="0">
                <a:solidFill>
                  <a:srgbClr val="000000"/>
                </a:solidFill>
                <a:latin typeface="Arial"/>
                <a:ea typeface="DejaVu Sans"/>
              </a:rPr>
              <a:t>Mata Atlântica</a:t>
            </a:r>
            <a:endParaRPr dirty="0"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pt-BR" sz="2000" dirty="0">
                <a:solidFill>
                  <a:srgbClr val="000000"/>
                </a:solidFill>
                <a:latin typeface="Arial"/>
                <a:ea typeface="DejaVu Sans"/>
              </a:rPr>
              <a:t>Cerrado</a:t>
            </a:r>
            <a:endParaRPr dirty="0"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pt-BR" sz="2000" dirty="0">
                <a:solidFill>
                  <a:srgbClr val="000000"/>
                </a:solidFill>
                <a:latin typeface="Arial"/>
                <a:ea typeface="DejaVu Sans"/>
              </a:rPr>
              <a:t>Amazônia ( Presente no estado do Maranhão)</a:t>
            </a:r>
            <a:endParaRPr dirty="0"/>
          </a:p>
        </p:txBody>
      </p:sp>
      <p:sp>
        <p:nvSpPr>
          <p:cNvPr id="8" name="CustomShape 1"/>
          <p:cNvSpPr/>
          <p:nvPr/>
        </p:nvSpPr>
        <p:spPr>
          <a:xfrm>
            <a:off x="1955880" y="325890"/>
            <a:ext cx="3759120" cy="759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4400" dirty="0">
                <a:solidFill>
                  <a:srgbClr val="000000"/>
                </a:solidFill>
                <a:latin typeface="Arial"/>
                <a:ea typeface="DejaVu Sans"/>
              </a:rPr>
              <a:t>Fauna e Flora:</a:t>
            </a:r>
            <a:endParaRPr dirty="0"/>
          </a:p>
        </p:txBody>
      </p:sp>
      <p:pic>
        <p:nvPicPr>
          <p:cNvPr id="10" name="Picture 3"/>
          <p:cNvPicPr/>
          <p:nvPr/>
        </p:nvPicPr>
        <p:blipFill>
          <a:blip r:embed="rId6"/>
          <a:stretch>
            <a:fillRect/>
          </a:stretch>
        </p:blipFill>
        <p:spPr>
          <a:xfrm>
            <a:off x="3389293" y="1188308"/>
            <a:ext cx="2504880" cy="1819080"/>
          </a:xfrm>
          <a:prstGeom prst="rect">
            <a:avLst/>
          </a:prstGeom>
          <a:ln>
            <a:noFill/>
          </a:ln>
        </p:spPr>
      </p:pic>
      <p:pic>
        <p:nvPicPr>
          <p:cNvPr id="11" name="Picture 6"/>
          <p:cNvPicPr/>
          <p:nvPr/>
        </p:nvPicPr>
        <p:blipFill>
          <a:blip r:embed="rId7"/>
          <a:stretch>
            <a:fillRect/>
          </a:stretch>
        </p:blipFill>
        <p:spPr>
          <a:xfrm>
            <a:off x="2897659" y="3935546"/>
            <a:ext cx="2466203" cy="18556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87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29" y="30480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867" y="93134"/>
            <a:ext cx="2438400" cy="120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2590800" cy="194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stomShape 1"/>
          <p:cNvSpPr/>
          <p:nvPr/>
        </p:nvSpPr>
        <p:spPr>
          <a:xfrm>
            <a:off x="2743200" y="93134"/>
            <a:ext cx="2309040" cy="9126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5400" dirty="0">
                <a:solidFill>
                  <a:srgbClr val="000000"/>
                </a:solidFill>
                <a:latin typeface="Arial"/>
                <a:ea typeface="DejaVu Sans"/>
              </a:rPr>
              <a:t>Clima:</a:t>
            </a:r>
            <a:endParaRPr dirty="0"/>
          </a:p>
        </p:txBody>
      </p:sp>
      <p:sp>
        <p:nvSpPr>
          <p:cNvPr id="7" name="CustomShape 2"/>
          <p:cNvSpPr/>
          <p:nvPr/>
        </p:nvSpPr>
        <p:spPr>
          <a:xfrm>
            <a:off x="152640" y="1447800"/>
            <a:ext cx="5181120" cy="2833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pt-BR" sz="3600" dirty="0">
                <a:solidFill>
                  <a:srgbClr val="000000"/>
                </a:solidFill>
                <a:latin typeface="Arial"/>
                <a:ea typeface="DejaVu Sans"/>
              </a:rPr>
              <a:t>Clima litorâneo úmido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pt-BR" sz="3600" dirty="0">
                <a:solidFill>
                  <a:srgbClr val="000000"/>
                </a:solidFill>
                <a:latin typeface="Arial"/>
                <a:ea typeface="DejaVu Sans"/>
              </a:rPr>
              <a:t>Clima tropical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pt-BR" sz="3600" dirty="0">
                <a:solidFill>
                  <a:srgbClr val="000000"/>
                </a:solidFill>
                <a:latin typeface="Arial"/>
                <a:ea typeface="DejaVu Sans"/>
              </a:rPr>
              <a:t>Clima semiárido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497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0" y="34560"/>
            <a:ext cx="9143280" cy="802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BR" sz="6000">
                <a:solidFill>
                  <a:srgbClr val="000000"/>
                </a:solidFill>
                <a:latin typeface="Calibri Light"/>
                <a:ea typeface="DejaVu Sans"/>
              </a:rPr>
              <a:t>Principais Eventos Históricos</a:t>
            </a:r>
            <a:endParaRPr/>
          </a:p>
        </p:txBody>
      </p:sp>
      <p:sp>
        <p:nvSpPr>
          <p:cNvPr id="143" name="CustomShape 2"/>
          <p:cNvSpPr/>
          <p:nvPr/>
        </p:nvSpPr>
        <p:spPr>
          <a:xfrm>
            <a:off x="82080" y="2438280"/>
            <a:ext cx="5937480" cy="2648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400" b="1" dirty="0">
                <a:solidFill>
                  <a:srgbClr val="000000"/>
                </a:solidFill>
                <a:latin typeface="Calibri"/>
                <a:ea typeface="DejaVu Sans"/>
              </a:rPr>
              <a:t>A Escravidão do Século 16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dirty="0"/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Calibri"/>
                <a:ea typeface="DejaVu Sans"/>
              </a:rPr>
              <a:t>       -Exportam o pau-brasil para </a:t>
            </a:r>
            <a:r>
              <a:rPr lang="pt-BR" sz="2400" dirty="0" smtClean="0">
                <a:solidFill>
                  <a:srgbClr val="000000"/>
                </a:solidFill>
                <a:latin typeface="Calibri"/>
                <a:ea typeface="DejaVu Sans"/>
              </a:rPr>
              <a:t>Portugal 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DejaVu Sans"/>
              </a:rPr>
              <a:t>com a cooperação dos índios</a:t>
            </a:r>
            <a:endParaRPr dirty="0"/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Calibri"/>
                <a:ea typeface="DejaVu Sans"/>
              </a:rPr>
              <a:t>       -Plantações </a:t>
            </a:r>
            <a:r>
              <a:rPr lang="pt-BR" sz="2400" dirty="0" smtClean="0">
                <a:solidFill>
                  <a:srgbClr val="000000"/>
                </a:solidFill>
                <a:latin typeface="Calibri"/>
                <a:ea typeface="DejaVu Sans"/>
              </a:rPr>
              <a:t>surgiram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dirty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DejaVu Sans"/>
              </a:rPr>
              <a:t>Escravidão começou com os indígenas</a:t>
            </a:r>
            <a:endParaRPr dirty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DejaVu Sans"/>
              </a:rPr>
              <a:t>Conheciam a terra </a:t>
            </a:r>
            <a:r>
              <a:rPr lang="pt-BR" sz="2400">
                <a:solidFill>
                  <a:srgbClr val="000000"/>
                </a:solidFill>
                <a:latin typeface="Calibri"/>
                <a:ea typeface="DejaVu Sans"/>
              </a:rPr>
              <a:t>muito </a:t>
            </a:r>
            <a:r>
              <a:rPr lang="pt-BR" sz="2400" smtClean="0">
                <a:solidFill>
                  <a:srgbClr val="000000"/>
                </a:solidFill>
                <a:latin typeface="Calibri"/>
                <a:ea typeface="DejaVu Sans"/>
              </a:rPr>
              <a:t>bem, 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DejaVu Sans"/>
              </a:rPr>
              <a:t>o que facilitava </a:t>
            </a:r>
            <a:r>
              <a:rPr lang="pt-BR" sz="2400" dirty="0" smtClean="0">
                <a:solidFill>
                  <a:srgbClr val="000000"/>
                </a:solidFill>
                <a:latin typeface="Calibri"/>
                <a:ea typeface="DejaVu Sans"/>
              </a:rPr>
              <a:t>as fugas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dirty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DejaVu Sans"/>
              </a:rPr>
              <a:t>Depois começou a usar pessoas da África</a:t>
            </a:r>
            <a:endParaRPr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44" name="CustomShape 3"/>
          <p:cNvSpPr/>
          <p:nvPr/>
        </p:nvSpPr>
        <p:spPr>
          <a:xfrm>
            <a:off x="82800" y="1067760"/>
            <a:ext cx="6933960" cy="98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b="1" dirty="0">
                <a:solidFill>
                  <a:srgbClr val="000000"/>
                </a:solidFill>
                <a:latin typeface="Calibri"/>
                <a:ea typeface="DejaVu Sans"/>
              </a:rPr>
              <a:t>1500 - </a:t>
            </a:r>
            <a:endParaRPr dirty="0"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pt-BR" sz="2000" b="1" dirty="0">
                <a:solidFill>
                  <a:srgbClr val="000000"/>
                </a:solidFill>
                <a:latin typeface="Arial"/>
                <a:ea typeface="DejaVu Sans"/>
              </a:rPr>
              <a:t>22 de Abril -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DejaVu Sans"/>
              </a:rPr>
              <a:t>Data oficial da descoberta</a:t>
            </a:r>
            <a:endParaRPr dirty="0"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pt-BR" sz="2000" dirty="0">
                <a:solidFill>
                  <a:srgbClr val="000000"/>
                </a:solidFill>
                <a:latin typeface="Arial"/>
                <a:ea typeface="DejaVu Sans"/>
              </a:rPr>
              <a:t>Pedro Álvares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DejaVu Sans"/>
              </a:rPr>
              <a:t>Cabral, de Portugal, chega ao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DejaVu Sans"/>
              </a:rPr>
              <a:t>Nordeste</a:t>
            </a:r>
            <a:endParaRPr dirty="0"/>
          </a:p>
        </p:txBody>
      </p:sp>
      <p:pic>
        <p:nvPicPr>
          <p:cNvPr id="14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0" y="1021828"/>
            <a:ext cx="2161800" cy="1295400"/>
          </a:xfrm>
          <a:prstGeom prst="rect">
            <a:avLst/>
          </a:prstGeom>
          <a:ln>
            <a:noFill/>
          </a:ln>
        </p:spPr>
      </p:pic>
      <p:pic>
        <p:nvPicPr>
          <p:cNvPr id="146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839551" y="2438280"/>
            <a:ext cx="3274920" cy="2352240"/>
          </a:xfrm>
          <a:prstGeom prst="rect">
            <a:avLst/>
          </a:prstGeom>
          <a:ln>
            <a:noFill/>
          </a:ln>
        </p:spPr>
      </p:pic>
      <p:pic>
        <p:nvPicPr>
          <p:cNvPr id="147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030360" y="5156640"/>
            <a:ext cx="2666520" cy="163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1981080" y="228600"/>
            <a:ext cx="5466600" cy="106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Arial"/>
                <a:ea typeface="DejaVu Sans"/>
              </a:rPr>
              <a:t>Invasões do Nordeste</a:t>
            </a:r>
            <a:endParaRPr/>
          </a:p>
        </p:txBody>
      </p:sp>
      <p:sp>
        <p:nvSpPr>
          <p:cNvPr id="149" name="CustomShape 2"/>
          <p:cNvSpPr/>
          <p:nvPr/>
        </p:nvSpPr>
        <p:spPr>
          <a:xfrm>
            <a:off x="97200" y="1825560"/>
            <a:ext cx="8817840" cy="312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dirty="0">
                <a:solidFill>
                  <a:srgbClr val="000000"/>
                </a:solidFill>
                <a:latin typeface="Arial"/>
                <a:ea typeface="DejaVu Sans"/>
              </a:rPr>
              <a:t>1621 –Companhia Holandesa é formada para comercializar, militarizar e colonizar a América do Sul e a África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dirty="0">
                <a:solidFill>
                  <a:srgbClr val="000000"/>
                </a:solidFill>
                <a:latin typeface="Arial"/>
                <a:ea typeface="DejaVu Sans"/>
              </a:rPr>
              <a:t>1649-Portugal resiste à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DejaVu Sans"/>
              </a:rPr>
              <a:t>s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DejaVu Sans"/>
              </a:rPr>
              <a:t>invasões holandesas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pic>
        <p:nvPicPr>
          <p:cNvPr id="150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0" y="3809880"/>
            <a:ext cx="4586040" cy="279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2590920" y="152280"/>
            <a:ext cx="3790080" cy="1017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Arial"/>
                <a:ea typeface="DejaVu Sans"/>
              </a:rPr>
              <a:t>Revoluções:</a:t>
            </a:r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457200" y="1447920"/>
            <a:ext cx="4723920" cy="502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b="1">
                <a:solidFill>
                  <a:srgbClr val="000000"/>
                </a:solidFill>
                <a:latin typeface="Arial"/>
                <a:ea typeface="DejaVu Sans"/>
              </a:rPr>
              <a:t>Confederação do Equador- </a:t>
            </a:r>
            <a:r>
              <a:rPr lang="pt-BR" sz="2800">
                <a:solidFill>
                  <a:srgbClr val="000000"/>
                </a:solidFill>
                <a:latin typeface="Arial"/>
                <a:ea typeface="DejaVu Sans"/>
              </a:rPr>
              <a:t>Contra Dom Pedro (1824)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800" b="1">
                <a:solidFill>
                  <a:srgbClr val="000000"/>
                </a:solidFill>
                <a:latin typeface="Arial"/>
                <a:ea typeface="DejaVu Sans"/>
              </a:rPr>
              <a:t>Guerra de Canudos- </a:t>
            </a:r>
            <a:r>
              <a:rPr lang="pt-BR" sz="2800">
                <a:solidFill>
                  <a:srgbClr val="000000"/>
                </a:solidFill>
                <a:latin typeface="Arial"/>
                <a:ea typeface="DejaVu Sans"/>
              </a:rPr>
              <a:t>insurreição popular-messiânica, Bahia (1896-1897)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800">
                <a:solidFill>
                  <a:srgbClr val="000000"/>
                </a:solidFill>
                <a:latin typeface="Arial"/>
                <a:ea typeface="DejaVu Sans"/>
              </a:rPr>
              <a:t>1937- </a:t>
            </a:r>
            <a:r>
              <a:rPr lang="pt-BR" sz="2800" b="1">
                <a:solidFill>
                  <a:srgbClr val="000000"/>
                </a:solidFill>
                <a:latin typeface="Arial"/>
                <a:ea typeface="DejaVu Sans"/>
              </a:rPr>
              <a:t>Caldeirão de Santa Cruz do Deserto </a:t>
            </a:r>
            <a:r>
              <a:rPr lang="pt-BR" sz="2800">
                <a:solidFill>
                  <a:srgbClr val="000000"/>
                </a:solidFill>
                <a:latin typeface="Arial"/>
                <a:ea typeface="DejaVu Sans"/>
              </a:rPr>
              <a:t>– Movimento messiânico (Crato, Ceará)</a:t>
            </a:r>
            <a:endParaRPr/>
          </a:p>
        </p:txBody>
      </p:sp>
      <p:pic>
        <p:nvPicPr>
          <p:cNvPr id="15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204880" y="1542960"/>
            <a:ext cx="3758040" cy="2495160"/>
          </a:xfrm>
          <a:prstGeom prst="rect">
            <a:avLst/>
          </a:prstGeom>
          <a:ln>
            <a:noFill/>
          </a:ln>
        </p:spPr>
      </p:pic>
      <p:pic>
        <p:nvPicPr>
          <p:cNvPr id="15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762520" y="4476600"/>
            <a:ext cx="2466720" cy="184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1447920" y="304920"/>
            <a:ext cx="6019200" cy="608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Arial"/>
                <a:ea typeface="DejaVu Sans"/>
              </a:rPr>
              <a:t>Composição Racial do Nordeste</a:t>
            </a:r>
            <a:endParaRPr/>
          </a:p>
        </p:txBody>
      </p:sp>
      <p:graphicFrame>
        <p:nvGraphicFramePr>
          <p:cNvPr id="156" name="Table 2"/>
          <p:cNvGraphicFramePr/>
          <p:nvPr/>
        </p:nvGraphicFramePr>
        <p:xfrm>
          <a:off x="4648320" y="4965480"/>
          <a:ext cx="3428280" cy="1488600"/>
        </p:xfrm>
        <a:graphic>
          <a:graphicData uri="http://schemas.openxmlformats.org/drawingml/2006/table">
            <a:tbl>
              <a:tblPr/>
              <a:tblGrid>
                <a:gridCol w="1188360"/>
                <a:gridCol w="1097280"/>
                <a:gridCol w="1142640"/>
              </a:tblGrid>
              <a:tr h="6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>
                          <a:solidFill>
                            <a:srgbClr val="9900FF"/>
                          </a:solidFill>
                          <a:latin typeface="Arial"/>
                        </a:rPr>
                        <a:t>Europeu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>
                          <a:solidFill>
                            <a:srgbClr val="9900FF"/>
                          </a:solidFill>
                          <a:latin typeface="Arial"/>
                        </a:rPr>
                        <a:t>Africana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>
                          <a:solidFill>
                            <a:srgbClr val="9900FF"/>
                          </a:solidFill>
                          <a:latin typeface="Arial"/>
                        </a:rPr>
                        <a:t>Nativo das Americas</a:t>
                      </a:r>
                      <a:endParaRPr/>
                    </a:p>
                  </a:txBody>
                  <a:tcPr/>
                </a:tc>
              </a:tr>
              <a:tr h="665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>
                          <a:solidFill>
                            <a:srgbClr val="9900FF"/>
                          </a:solidFill>
                          <a:latin typeface="Arial"/>
                        </a:rPr>
                        <a:t>68.80%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>
                          <a:solidFill>
                            <a:srgbClr val="9900FF"/>
                          </a:solidFill>
                          <a:latin typeface="Arial"/>
                        </a:rPr>
                        <a:t>10.50%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>
                          <a:solidFill>
                            <a:srgbClr val="9900FF"/>
                          </a:solidFill>
                          <a:latin typeface="Arial"/>
                        </a:rPr>
                        <a:t>18.50%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7" name="CustomShape 3"/>
          <p:cNvSpPr/>
          <p:nvPr/>
        </p:nvSpPr>
        <p:spPr>
          <a:xfrm>
            <a:off x="55440" y="3027600"/>
            <a:ext cx="4516200" cy="352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Arial"/>
                <a:ea typeface="DejaVu Sans"/>
              </a:rPr>
              <a:t>Maioria são afro-descendentes</a:t>
            </a:r>
            <a:endParaRPr dirty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Arial"/>
                <a:ea typeface="DejaVu Sans"/>
              </a:rPr>
              <a:t>Muitos pessoas “pardas” e brancas. </a:t>
            </a:r>
            <a:endParaRPr dirty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Arial"/>
                <a:ea typeface="DejaVu Sans"/>
              </a:rPr>
              <a:t>Uma grande mistura. </a:t>
            </a:r>
            <a:endParaRPr dirty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Arial"/>
                <a:ea typeface="DejaVu Sans"/>
              </a:rPr>
              <a:t>Um grande exemplo do que chamamos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DejaVu Sans"/>
              </a:rPr>
              <a:t>de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DejaVu Sans"/>
              </a:rPr>
              <a:t>“melting pot”.</a:t>
            </a:r>
            <a:endParaRPr dirty="0"/>
          </a:p>
        </p:txBody>
      </p:sp>
      <p:pic>
        <p:nvPicPr>
          <p:cNvPr id="15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029200" y="1217520"/>
            <a:ext cx="2971440" cy="3506400"/>
          </a:xfrm>
          <a:prstGeom prst="rect">
            <a:avLst/>
          </a:prstGeom>
          <a:ln>
            <a:noFill/>
          </a:ln>
        </p:spPr>
      </p:pic>
      <p:pic>
        <p:nvPicPr>
          <p:cNvPr id="159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91640" y="1143000"/>
            <a:ext cx="2713320" cy="1798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704</Words>
  <Application>Microsoft Office PowerPoint</Application>
  <PresentationFormat>On-screen Show (4:3)</PresentationFormat>
  <Paragraphs>232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 CARTER</vt:lpstr>
      <vt:lpstr>Arial</vt:lpstr>
      <vt:lpstr>Calibri</vt:lpstr>
      <vt:lpstr>Calibri Light</vt:lpstr>
      <vt:lpstr>comic</vt:lpstr>
      <vt:lpstr>DejaVu Sans</vt:lpstr>
      <vt:lpstr>Mistral</vt:lpstr>
      <vt:lpstr>StarSymbol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Financial Assistant</dc:creator>
  <cp:lastModifiedBy>Lori</cp:lastModifiedBy>
  <cp:revision>16</cp:revision>
  <dcterms:modified xsi:type="dcterms:W3CDTF">2016-04-28T05:16:36Z</dcterms:modified>
</cp:coreProperties>
</file>